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0" r:id="rId3"/>
    <p:sldId id="336" r:id="rId4"/>
    <p:sldId id="382" r:id="rId5"/>
    <p:sldId id="320" r:id="rId6"/>
    <p:sldId id="330" r:id="rId7"/>
    <p:sldId id="323" r:id="rId8"/>
    <p:sldId id="332" r:id="rId9"/>
    <p:sldId id="324" r:id="rId10"/>
    <p:sldId id="327" r:id="rId11"/>
    <p:sldId id="333" r:id="rId12"/>
    <p:sldId id="383" r:id="rId13"/>
    <p:sldId id="319" r:id="rId14"/>
  </p:sldIdLst>
  <p:sldSz cx="12171363" cy="6838950"/>
  <p:notesSz cx="6797675" cy="9872663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">
          <p15:clr>
            <a:srgbClr val="A4A3A4"/>
          </p15:clr>
        </p15:guide>
        <p15:guide id="2" orient="horz" pos="4194">
          <p15:clr>
            <a:srgbClr val="A4A3A4"/>
          </p15:clr>
        </p15:guide>
        <p15:guide id="3" orient="horz" pos="794">
          <p15:clr>
            <a:srgbClr val="A4A3A4"/>
          </p15:clr>
        </p15:guide>
        <p15:guide id="4" orient="horz" pos="1102">
          <p15:clr>
            <a:srgbClr val="A4A3A4"/>
          </p15:clr>
        </p15:guide>
        <p15:guide id="5" pos="114">
          <p15:clr>
            <a:srgbClr val="A4A3A4"/>
          </p15:clr>
        </p15:guide>
        <p15:guide id="6" pos="7550">
          <p15:clr>
            <a:srgbClr val="A4A3A4"/>
          </p15:clr>
        </p15:guide>
        <p15:guide id="7" pos="4466">
          <p15:clr>
            <a:srgbClr val="A4A3A4"/>
          </p15:clr>
        </p15:guide>
        <p15:guide id="8" pos="566">
          <p15:clr>
            <a:srgbClr val="A4A3A4"/>
          </p15:clr>
        </p15:guide>
        <p15:guide id="9" pos="7096">
          <p15:clr>
            <a:srgbClr val="A4A3A4"/>
          </p15:clr>
        </p15:guide>
        <p15:guide id="10" pos="3944">
          <p15:clr>
            <a:srgbClr val="A4A3A4"/>
          </p15:clr>
        </p15:guide>
        <p15:guide id="11" pos="2812">
          <p15:clr>
            <a:srgbClr val="A4A3A4"/>
          </p15:clr>
        </p15:guide>
        <p15:guide id="12" pos="4694">
          <p15:clr>
            <a:srgbClr val="A4A3A4"/>
          </p15:clr>
        </p15:guide>
        <p15:guide id="13" pos="3038">
          <p15:clr>
            <a:srgbClr val="A4A3A4"/>
          </p15:clr>
        </p15:guide>
        <p15:guide id="14" pos="37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6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9899" autoAdjust="0"/>
  </p:normalViewPr>
  <p:slideViewPr>
    <p:cSldViewPr snapToGrid="0" snapToObjects="1" showGuides="1">
      <p:cViewPr varScale="1">
        <p:scale>
          <a:sx n="67" d="100"/>
          <a:sy n="67" d="100"/>
        </p:scale>
        <p:origin x="624" y="48"/>
      </p:cViewPr>
      <p:guideLst>
        <p:guide orient="horz" pos="112"/>
        <p:guide orient="horz" pos="4194"/>
        <p:guide orient="horz" pos="794"/>
        <p:guide orient="horz" pos="1102"/>
        <p:guide pos="114"/>
        <p:guide pos="7550"/>
        <p:guide pos="4466"/>
        <p:guide pos="566"/>
        <p:guide pos="7096"/>
        <p:guide pos="3944"/>
        <p:guide pos="2812"/>
        <p:guide pos="4694"/>
        <p:guide pos="3038"/>
        <p:guide pos="37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EED972-07CF-9140-8435-8EA3C4D6416F}" type="doc">
      <dgm:prSet loTypeId="urn:microsoft.com/office/officeart/2005/8/layout/pyramid2" loCatId="pyramid" qsTypeId="urn:microsoft.com/office/officeart/2005/8/quickstyle/simple4" qsCatId="simple" csTypeId="urn:microsoft.com/office/officeart/2005/8/colors/accent6_4" csCatId="accent6" phldr="1"/>
      <dgm:spPr/>
    </dgm:pt>
    <dgm:pt modelId="{932B3BA5-F529-EE4B-BC5E-D68D7D862BF2}">
      <dgm:prSet phldrT="[Text]"/>
      <dgm:spPr/>
      <dgm:t>
        <a:bodyPr/>
        <a:lstStyle/>
        <a:p>
          <a:r>
            <a:rPr lang="sv-SE" dirty="0"/>
            <a:t>Score 5 (1 org.)</a:t>
          </a:r>
        </a:p>
      </dgm:t>
    </dgm:pt>
    <dgm:pt modelId="{B1CFCD4C-B66D-5B46-A422-C6B9234CF56B}" type="parTrans" cxnId="{02F5240A-A6A6-E04B-8470-597BA8A743AC}">
      <dgm:prSet/>
      <dgm:spPr/>
      <dgm:t>
        <a:bodyPr/>
        <a:lstStyle/>
        <a:p>
          <a:endParaRPr lang="sv-SE"/>
        </a:p>
      </dgm:t>
    </dgm:pt>
    <dgm:pt modelId="{0B1AB8EE-9D8D-1A4E-B66D-216D58ADA5B3}" type="sibTrans" cxnId="{02F5240A-A6A6-E04B-8470-597BA8A743AC}">
      <dgm:prSet/>
      <dgm:spPr/>
      <dgm:t>
        <a:bodyPr/>
        <a:lstStyle/>
        <a:p>
          <a:endParaRPr lang="sv-SE"/>
        </a:p>
      </dgm:t>
    </dgm:pt>
    <dgm:pt modelId="{EE33FBA3-4B65-094D-80C3-CF67F6E48CDB}">
      <dgm:prSet phldrT="[Text]"/>
      <dgm:spPr/>
      <dgm:t>
        <a:bodyPr/>
        <a:lstStyle/>
        <a:p>
          <a:r>
            <a:rPr lang="sv-SE" dirty="0"/>
            <a:t>Score 3 (39 org.)</a:t>
          </a:r>
        </a:p>
      </dgm:t>
    </dgm:pt>
    <dgm:pt modelId="{7E0F3F52-3BFB-BE44-85EF-102859E344C1}" type="parTrans" cxnId="{B572E054-0DED-8741-AA28-169FF1309765}">
      <dgm:prSet/>
      <dgm:spPr/>
      <dgm:t>
        <a:bodyPr/>
        <a:lstStyle/>
        <a:p>
          <a:endParaRPr lang="sv-SE"/>
        </a:p>
      </dgm:t>
    </dgm:pt>
    <dgm:pt modelId="{AEF51EFD-5E78-0E45-BD7E-86F48C26737F}" type="sibTrans" cxnId="{B572E054-0DED-8741-AA28-169FF1309765}">
      <dgm:prSet/>
      <dgm:spPr/>
      <dgm:t>
        <a:bodyPr/>
        <a:lstStyle/>
        <a:p>
          <a:endParaRPr lang="sv-SE"/>
        </a:p>
      </dgm:t>
    </dgm:pt>
    <dgm:pt modelId="{40F63871-07A9-9D4C-BB1E-9DB2D9CFA5A7}">
      <dgm:prSet phldrT="[Text]"/>
      <dgm:spPr/>
      <dgm:t>
        <a:bodyPr/>
        <a:lstStyle/>
        <a:p>
          <a:r>
            <a:rPr lang="sv-SE" dirty="0"/>
            <a:t>Score 2 (72 org.)</a:t>
          </a:r>
        </a:p>
      </dgm:t>
    </dgm:pt>
    <dgm:pt modelId="{B5B9F8C8-9F71-B044-99B0-44E31E2D6BC1}" type="parTrans" cxnId="{A7585C3E-9BA8-324F-B5FF-6176CCF38F1A}">
      <dgm:prSet/>
      <dgm:spPr/>
      <dgm:t>
        <a:bodyPr/>
        <a:lstStyle/>
        <a:p>
          <a:endParaRPr lang="sv-SE"/>
        </a:p>
      </dgm:t>
    </dgm:pt>
    <dgm:pt modelId="{1E2EAA63-A1DF-824B-AE2A-F997F7F8B2FC}" type="sibTrans" cxnId="{A7585C3E-9BA8-324F-B5FF-6176CCF38F1A}">
      <dgm:prSet/>
      <dgm:spPr/>
      <dgm:t>
        <a:bodyPr/>
        <a:lstStyle/>
        <a:p>
          <a:endParaRPr lang="sv-SE"/>
        </a:p>
      </dgm:t>
    </dgm:pt>
    <dgm:pt modelId="{7B89B1E3-FB20-EA4F-94F1-1126780C9A1F}">
      <dgm:prSet/>
      <dgm:spPr/>
      <dgm:t>
        <a:bodyPr/>
        <a:lstStyle/>
        <a:p>
          <a:r>
            <a:rPr lang="sv-SE" dirty="0"/>
            <a:t>Score 4 (10 org.)</a:t>
          </a:r>
        </a:p>
      </dgm:t>
    </dgm:pt>
    <dgm:pt modelId="{C4959ACF-74B8-7F47-A75C-56A28FF37075}" type="parTrans" cxnId="{567901B4-11AB-5842-B222-49A424119800}">
      <dgm:prSet/>
      <dgm:spPr/>
      <dgm:t>
        <a:bodyPr/>
        <a:lstStyle/>
        <a:p>
          <a:endParaRPr lang="sv-SE"/>
        </a:p>
      </dgm:t>
    </dgm:pt>
    <dgm:pt modelId="{6C983DE8-42CD-1F45-B6EF-4477843F212C}" type="sibTrans" cxnId="{567901B4-11AB-5842-B222-49A424119800}">
      <dgm:prSet/>
      <dgm:spPr/>
      <dgm:t>
        <a:bodyPr/>
        <a:lstStyle/>
        <a:p>
          <a:endParaRPr lang="sv-SE"/>
        </a:p>
      </dgm:t>
    </dgm:pt>
    <dgm:pt modelId="{A4342BBB-A6C6-48FB-9408-DEC6B10F80E8}">
      <dgm:prSet phldrT="[Text]"/>
      <dgm:spPr/>
      <dgm:t>
        <a:bodyPr/>
        <a:lstStyle/>
        <a:p>
          <a:r>
            <a:rPr lang="sv-SE" dirty="0"/>
            <a:t>Score 1 (272 org.)</a:t>
          </a:r>
        </a:p>
      </dgm:t>
    </dgm:pt>
    <dgm:pt modelId="{9C5F3731-0019-4F35-85D4-346434FC01BA}" type="parTrans" cxnId="{684B71A4-F2C5-4530-BF07-825F1702622E}">
      <dgm:prSet/>
      <dgm:spPr/>
      <dgm:t>
        <a:bodyPr/>
        <a:lstStyle/>
        <a:p>
          <a:endParaRPr lang="sv-SE"/>
        </a:p>
      </dgm:t>
    </dgm:pt>
    <dgm:pt modelId="{44B95305-E49E-439D-A6BC-89E1E5FBF1ED}" type="sibTrans" cxnId="{684B71A4-F2C5-4530-BF07-825F1702622E}">
      <dgm:prSet/>
      <dgm:spPr/>
      <dgm:t>
        <a:bodyPr/>
        <a:lstStyle/>
        <a:p>
          <a:endParaRPr lang="sv-SE"/>
        </a:p>
      </dgm:t>
    </dgm:pt>
    <dgm:pt modelId="{C6790CEE-4DC7-B445-96BD-8B5D9BE7ED92}" type="pres">
      <dgm:prSet presAssocID="{55EED972-07CF-9140-8435-8EA3C4D6416F}" presName="compositeShape" presStyleCnt="0">
        <dgm:presLayoutVars>
          <dgm:dir/>
          <dgm:resizeHandles/>
        </dgm:presLayoutVars>
      </dgm:prSet>
      <dgm:spPr/>
    </dgm:pt>
    <dgm:pt modelId="{B2B6E303-E118-8647-9287-4C8637E3BEFF}" type="pres">
      <dgm:prSet presAssocID="{55EED972-07CF-9140-8435-8EA3C4D6416F}" presName="pyramid" presStyleLbl="node1" presStyleIdx="0" presStyleCnt="1"/>
      <dgm:spPr/>
    </dgm:pt>
    <dgm:pt modelId="{B9D3C9B8-4742-604B-AACF-20FD7116462E}" type="pres">
      <dgm:prSet presAssocID="{55EED972-07CF-9140-8435-8EA3C4D6416F}" presName="theList" presStyleCnt="0"/>
      <dgm:spPr/>
    </dgm:pt>
    <dgm:pt modelId="{9990355B-8CD2-B84E-A34F-F075D2D3AD9E}" type="pres">
      <dgm:prSet presAssocID="{932B3BA5-F529-EE4B-BC5E-D68D7D862BF2}" presName="aNode" presStyleLbl="fgAcc1" presStyleIdx="0" presStyleCnt="5" custScaleY="100618">
        <dgm:presLayoutVars>
          <dgm:bulletEnabled val="1"/>
        </dgm:presLayoutVars>
      </dgm:prSet>
      <dgm:spPr/>
    </dgm:pt>
    <dgm:pt modelId="{C94D9CD9-9FBB-6140-8C5E-8C4270C7BFAC}" type="pres">
      <dgm:prSet presAssocID="{932B3BA5-F529-EE4B-BC5E-D68D7D862BF2}" presName="aSpace" presStyleCnt="0"/>
      <dgm:spPr/>
    </dgm:pt>
    <dgm:pt modelId="{1ABC69DC-4C38-014A-9AC6-962001FE4868}" type="pres">
      <dgm:prSet presAssocID="{7B89B1E3-FB20-EA4F-94F1-1126780C9A1F}" presName="aNode" presStyleLbl="fgAcc1" presStyleIdx="1" presStyleCnt="5">
        <dgm:presLayoutVars>
          <dgm:bulletEnabled val="1"/>
        </dgm:presLayoutVars>
      </dgm:prSet>
      <dgm:spPr/>
    </dgm:pt>
    <dgm:pt modelId="{7F3F2E62-EE28-FF43-A631-1D3D0031EA22}" type="pres">
      <dgm:prSet presAssocID="{7B89B1E3-FB20-EA4F-94F1-1126780C9A1F}" presName="aSpace" presStyleCnt="0"/>
      <dgm:spPr/>
    </dgm:pt>
    <dgm:pt modelId="{2A8226FC-0274-4B41-A2C8-48FAFF31B746}" type="pres">
      <dgm:prSet presAssocID="{EE33FBA3-4B65-094D-80C3-CF67F6E48CDB}" presName="aNode" presStyleLbl="fgAcc1" presStyleIdx="2" presStyleCnt="5">
        <dgm:presLayoutVars>
          <dgm:bulletEnabled val="1"/>
        </dgm:presLayoutVars>
      </dgm:prSet>
      <dgm:spPr/>
    </dgm:pt>
    <dgm:pt modelId="{4DD3CBA8-709E-F646-B319-268B142D80EF}" type="pres">
      <dgm:prSet presAssocID="{EE33FBA3-4B65-094D-80C3-CF67F6E48CDB}" presName="aSpace" presStyleCnt="0"/>
      <dgm:spPr/>
    </dgm:pt>
    <dgm:pt modelId="{68243BA5-4697-F946-B851-E563BF033CD2}" type="pres">
      <dgm:prSet presAssocID="{40F63871-07A9-9D4C-BB1E-9DB2D9CFA5A7}" presName="aNode" presStyleLbl="fgAcc1" presStyleIdx="3" presStyleCnt="5">
        <dgm:presLayoutVars>
          <dgm:bulletEnabled val="1"/>
        </dgm:presLayoutVars>
      </dgm:prSet>
      <dgm:spPr/>
    </dgm:pt>
    <dgm:pt modelId="{CE7F9434-4BB4-8444-B3E0-06E44A30681F}" type="pres">
      <dgm:prSet presAssocID="{40F63871-07A9-9D4C-BB1E-9DB2D9CFA5A7}" presName="aSpace" presStyleCnt="0"/>
      <dgm:spPr/>
    </dgm:pt>
    <dgm:pt modelId="{8DF5FBDC-AEB8-4B35-9A7E-2017AD4558E1}" type="pres">
      <dgm:prSet presAssocID="{A4342BBB-A6C6-48FB-9408-DEC6B10F80E8}" presName="aNode" presStyleLbl="fgAcc1" presStyleIdx="4" presStyleCnt="5">
        <dgm:presLayoutVars>
          <dgm:bulletEnabled val="1"/>
        </dgm:presLayoutVars>
      </dgm:prSet>
      <dgm:spPr/>
    </dgm:pt>
    <dgm:pt modelId="{7BBEA022-E381-4779-B142-678CC28D0F1D}" type="pres">
      <dgm:prSet presAssocID="{A4342BBB-A6C6-48FB-9408-DEC6B10F80E8}" presName="aSpace" presStyleCnt="0"/>
      <dgm:spPr/>
    </dgm:pt>
  </dgm:ptLst>
  <dgm:cxnLst>
    <dgm:cxn modelId="{02F5240A-A6A6-E04B-8470-597BA8A743AC}" srcId="{55EED972-07CF-9140-8435-8EA3C4D6416F}" destId="{932B3BA5-F529-EE4B-BC5E-D68D7D862BF2}" srcOrd="0" destOrd="0" parTransId="{B1CFCD4C-B66D-5B46-A422-C6B9234CF56B}" sibTransId="{0B1AB8EE-9D8D-1A4E-B66D-216D58ADA5B3}"/>
    <dgm:cxn modelId="{A7585C3E-9BA8-324F-B5FF-6176CCF38F1A}" srcId="{55EED972-07CF-9140-8435-8EA3C4D6416F}" destId="{40F63871-07A9-9D4C-BB1E-9DB2D9CFA5A7}" srcOrd="3" destOrd="0" parTransId="{B5B9F8C8-9F71-B044-99B0-44E31E2D6BC1}" sibTransId="{1E2EAA63-A1DF-824B-AE2A-F997F7F8B2FC}"/>
    <dgm:cxn modelId="{B572E054-0DED-8741-AA28-169FF1309765}" srcId="{55EED972-07CF-9140-8435-8EA3C4D6416F}" destId="{EE33FBA3-4B65-094D-80C3-CF67F6E48CDB}" srcOrd="2" destOrd="0" parTransId="{7E0F3F52-3BFB-BE44-85EF-102859E344C1}" sibTransId="{AEF51EFD-5E78-0E45-BD7E-86F48C26737F}"/>
    <dgm:cxn modelId="{684B71A4-F2C5-4530-BF07-825F1702622E}" srcId="{55EED972-07CF-9140-8435-8EA3C4D6416F}" destId="{A4342BBB-A6C6-48FB-9408-DEC6B10F80E8}" srcOrd="4" destOrd="0" parTransId="{9C5F3731-0019-4F35-85D4-346434FC01BA}" sibTransId="{44B95305-E49E-439D-A6BC-89E1E5FBF1ED}"/>
    <dgm:cxn modelId="{567901B4-11AB-5842-B222-49A424119800}" srcId="{55EED972-07CF-9140-8435-8EA3C4D6416F}" destId="{7B89B1E3-FB20-EA4F-94F1-1126780C9A1F}" srcOrd="1" destOrd="0" parTransId="{C4959ACF-74B8-7F47-A75C-56A28FF37075}" sibTransId="{6C983DE8-42CD-1F45-B6EF-4477843F212C}"/>
    <dgm:cxn modelId="{E14F2DB6-0473-A740-BB07-951AB763E8F4}" type="presOf" srcId="{40F63871-07A9-9D4C-BB1E-9DB2D9CFA5A7}" destId="{68243BA5-4697-F946-B851-E563BF033CD2}" srcOrd="0" destOrd="0" presId="urn:microsoft.com/office/officeart/2005/8/layout/pyramid2"/>
    <dgm:cxn modelId="{6293CEBB-7744-A64E-9A12-B44D14520C32}" type="presOf" srcId="{EE33FBA3-4B65-094D-80C3-CF67F6E48CDB}" destId="{2A8226FC-0274-4B41-A2C8-48FAFF31B746}" srcOrd="0" destOrd="0" presId="urn:microsoft.com/office/officeart/2005/8/layout/pyramid2"/>
    <dgm:cxn modelId="{18B2A4C3-537B-294D-801C-62467A28B323}" type="presOf" srcId="{55EED972-07CF-9140-8435-8EA3C4D6416F}" destId="{C6790CEE-4DC7-B445-96BD-8B5D9BE7ED92}" srcOrd="0" destOrd="0" presId="urn:microsoft.com/office/officeart/2005/8/layout/pyramid2"/>
    <dgm:cxn modelId="{9F47A3C4-96E2-894B-B4E3-749BAF71CB19}" type="presOf" srcId="{7B89B1E3-FB20-EA4F-94F1-1126780C9A1F}" destId="{1ABC69DC-4C38-014A-9AC6-962001FE4868}" srcOrd="0" destOrd="0" presId="urn:microsoft.com/office/officeart/2005/8/layout/pyramid2"/>
    <dgm:cxn modelId="{37FBF4D2-47D8-47D9-BC72-FC362734A521}" type="presOf" srcId="{A4342BBB-A6C6-48FB-9408-DEC6B10F80E8}" destId="{8DF5FBDC-AEB8-4B35-9A7E-2017AD4558E1}" srcOrd="0" destOrd="0" presId="urn:microsoft.com/office/officeart/2005/8/layout/pyramid2"/>
    <dgm:cxn modelId="{1BB483E8-EBD1-A841-BAF9-97AFDD9E3D88}" type="presOf" srcId="{932B3BA5-F529-EE4B-BC5E-D68D7D862BF2}" destId="{9990355B-8CD2-B84E-A34F-F075D2D3AD9E}" srcOrd="0" destOrd="0" presId="urn:microsoft.com/office/officeart/2005/8/layout/pyramid2"/>
    <dgm:cxn modelId="{178290DB-980F-584F-9A70-FD5520B47880}" type="presParOf" srcId="{C6790CEE-4DC7-B445-96BD-8B5D9BE7ED92}" destId="{B2B6E303-E118-8647-9287-4C8637E3BEFF}" srcOrd="0" destOrd="0" presId="urn:microsoft.com/office/officeart/2005/8/layout/pyramid2"/>
    <dgm:cxn modelId="{DA111235-D58F-104D-84FC-59771D5638F4}" type="presParOf" srcId="{C6790CEE-4DC7-B445-96BD-8B5D9BE7ED92}" destId="{B9D3C9B8-4742-604B-AACF-20FD7116462E}" srcOrd="1" destOrd="0" presId="urn:microsoft.com/office/officeart/2005/8/layout/pyramid2"/>
    <dgm:cxn modelId="{653AC79B-9A6E-9A46-9A23-B25DD768B066}" type="presParOf" srcId="{B9D3C9B8-4742-604B-AACF-20FD7116462E}" destId="{9990355B-8CD2-B84E-A34F-F075D2D3AD9E}" srcOrd="0" destOrd="0" presId="urn:microsoft.com/office/officeart/2005/8/layout/pyramid2"/>
    <dgm:cxn modelId="{E70B912C-1779-004C-99E0-35C1C0B62F75}" type="presParOf" srcId="{B9D3C9B8-4742-604B-AACF-20FD7116462E}" destId="{C94D9CD9-9FBB-6140-8C5E-8C4270C7BFAC}" srcOrd="1" destOrd="0" presId="urn:microsoft.com/office/officeart/2005/8/layout/pyramid2"/>
    <dgm:cxn modelId="{C0F07CFF-8995-FB48-A318-22118A3C0D10}" type="presParOf" srcId="{B9D3C9B8-4742-604B-AACF-20FD7116462E}" destId="{1ABC69DC-4C38-014A-9AC6-962001FE4868}" srcOrd="2" destOrd="0" presId="urn:microsoft.com/office/officeart/2005/8/layout/pyramid2"/>
    <dgm:cxn modelId="{B47689C6-B9BA-4541-9D90-1EAFC0429ACC}" type="presParOf" srcId="{B9D3C9B8-4742-604B-AACF-20FD7116462E}" destId="{7F3F2E62-EE28-FF43-A631-1D3D0031EA22}" srcOrd="3" destOrd="0" presId="urn:microsoft.com/office/officeart/2005/8/layout/pyramid2"/>
    <dgm:cxn modelId="{56307B7B-6C5C-CD49-90F3-CA9F8639AF37}" type="presParOf" srcId="{B9D3C9B8-4742-604B-AACF-20FD7116462E}" destId="{2A8226FC-0274-4B41-A2C8-48FAFF31B746}" srcOrd="4" destOrd="0" presId="urn:microsoft.com/office/officeart/2005/8/layout/pyramid2"/>
    <dgm:cxn modelId="{9E3317F9-975C-DD49-83AD-32E4B2F640D5}" type="presParOf" srcId="{B9D3C9B8-4742-604B-AACF-20FD7116462E}" destId="{4DD3CBA8-709E-F646-B319-268B142D80EF}" srcOrd="5" destOrd="0" presId="urn:microsoft.com/office/officeart/2005/8/layout/pyramid2"/>
    <dgm:cxn modelId="{0F0D7C83-5BF4-7849-A6CC-EC6AAE7C2E64}" type="presParOf" srcId="{B9D3C9B8-4742-604B-AACF-20FD7116462E}" destId="{68243BA5-4697-F946-B851-E563BF033CD2}" srcOrd="6" destOrd="0" presId="urn:microsoft.com/office/officeart/2005/8/layout/pyramid2"/>
    <dgm:cxn modelId="{6A0D6699-6BC2-6045-A0E9-0D35AB64145D}" type="presParOf" srcId="{B9D3C9B8-4742-604B-AACF-20FD7116462E}" destId="{CE7F9434-4BB4-8444-B3E0-06E44A30681F}" srcOrd="7" destOrd="0" presId="urn:microsoft.com/office/officeart/2005/8/layout/pyramid2"/>
    <dgm:cxn modelId="{FF2DE150-385F-46D5-AE40-E0C372B13717}" type="presParOf" srcId="{B9D3C9B8-4742-604B-AACF-20FD7116462E}" destId="{8DF5FBDC-AEB8-4B35-9A7E-2017AD4558E1}" srcOrd="8" destOrd="0" presId="urn:microsoft.com/office/officeart/2005/8/layout/pyramid2"/>
    <dgm:cxn modelId="{4CF74632-61CC-484D-B1E3-215CB72461D5}" type="presParOf" srcId="{B9D3C9B8-4742-604B-AACF-20FD7116462E}" destId="{7BBEA022-E381-4779-B142-678CC28D0F1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6E303-E118-8647-9287-4C8637E3BEFF}">
      <dsp:nvSpPr>
        <dsp:cNvPr id="0" name=""/>
        <dsp:cNvSpPr/>
      </dsp:nvSpPr>
      <dsp:spPr>
        <a:xfrm>
          <a:off x="1159115" y="0"/>
          <a:ext cx="3251725" cy="3251725"/>
        </a:xfrm>
        <a:prstGeom prst="triangl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90355B-8CD2-B84E-A34F-F075D2D3AD9E}">
      <dsp:nvSpPr>
        <dsp:cNvPr id="0" name=""/>
        <dsp:cNvSpPr/>
      </dsp:nvSpPr>
      <dsp:spPr>
        <a:xfrm>
          <a:off x="2784978" y="325849"/>
          <a:ext cx="2113621" cy="4645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Score 5 (1 org.)</a:t>
          </a:r>
        </a:p>
      </dsp:txBody>
      <dsp:txXfrm>
        <a:off x="2807657" y="348528"/>
        <a:ext cx="2068263" cy="419214"/>
      </dsp:txXfrm>
    </dsp:sp>
    <dsp:sp modelId="{1ABC69DC-4C38-014A-9AC6-962001FE4868}">
      <dsp:nvSpPr>
        <dsp:cNvPr id="0" name=""/>
        <dsp:cNvSpPr/>
      </dsp:nvSpPr>
      <dsp:spPr>
        <a:xfrm>
          <a:off x="2784978" y="848137"/>
          <a:ext cx="2113621" cy="4617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184678"/>
              <a:satOff val="12312"/>
              <a:lumOff val="160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Score 4 (10 org.)</a:t>
          </a:r>
        </a:p>
      </dsp:txBody>
      <dsp:txXfrm>
        <a:off x="2807517" y="870676"/>
        <a:ext cx="2068543" cy="416641"/>
      </dsp:txXfrm>
    </dsp:sp>
    <dsp:sp modelId="{2A8226FC-0274-4B41-A2C8-48FAFF31B746}">
      <dsp:nvSpPr>
        <dsp:cNvPr id="0" name=""/>
        <dsp:cNvSpPr/>
      </dsp:nvSpPr>
      <dsp:spPr>
        <a:xfrm>
          <a:off x="2784978" y="1367571"/>
          <a:ext cx="2113621" cy="4617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69356"/>
              <a:satOff val="24624"/>
              <a:lumOff val="321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Score 3 (39 org.)</a:t>
          </a:r>
        </a:p>
      </dsp:txBody>
      <dsp:txXfrm>
        <a:off x="2807517" y="1390110"/>
        <a:ext cx="2068543" cy="416641"/>
      </dsp:txXfrm>
    </dsp:sp>
    <dsp:sp modelId="{68243BA5-4697-F946-B851-E563BF033CD2}">
      <dsp:nvSpPr>
        <dsp:cNvPr id="0" name=""/>
        <dsp:cNvSpPr/>
      </dsp:nvSpPr>
      <dsp:spPr>
        <a:xfrm>
          <a:off x="2784978" y="1887006"/>
          <a:ext cx="2113621" cy="4617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369356"/>
              <a:satOff val="24624"/>
              <a:lumOff val="321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Score 2 (72 org.)</a:t>
          </a:r>
        </a:p>
      </dsp:txBody>
      <dsp:txXfrm>
        <a:off x="2807517" y="1909545"/>
        <a:ext cx="2068543" cy="416641"/>
      </dsp:txXfrm>
    </dsp:sp>
    <dsp:sp modelId="{8DF5FBDC-AEB8-4B35-9A7E-2017AD4558E1}">
      <dsp:nvSpPr>
        <dsp:cNvPr id="0" name=""/>
        <dsp:cNvSpPr/>
      </dsp:nvSpPr>
      <dsp:spPr>
        <a:xfrm>
          <a:off x="2784978" y="2406440"/>
          <a:ext cx="2113621" cy="4617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50000"/>
              <a:hueOff val="-184678"/>
              <a:satOff val="12312"/>
              <a:lumOff val="160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Score 1 (272 org.)</a:t>
          </a:r>
        </a:p>
      </dsp:txBody>
      <dsp:txXfrm>
        <a:off x="2807517" y="2428979"/>
        <a:ext cx="2068543" cy="416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0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806450" y="1843907"/>
            <a:ext cx="1045845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855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24400" y="1843907"/>
            <a:ext cx="65405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8526" y="1762125"/>
            <a:ext cx="3565524" cy="3644899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219594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353300" y="1843907"/>
            <a:ext cx="39116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0"/>
            <a:endParaRPr lang="en-GB" noProof="0" dirty="0"/>
          </a:p>
        </p:txBody>
      </p:sp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898525" y="1762125"/>
            <a:ext cx="6191249" cy="36448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49896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975" y="177798"/>
            <a:ext cx="11804649" cy="6480175"/>
          </a:xfrm>
          <a:solidFill>
            <a:schemeClr val="bg1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148971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0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440631" y="768883"/>
            <a:ext cx="11292260" cy="1192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Jubileumslogotyp-gron-ENG-RGB-för-P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16" y="1214443"/>
            <a:ext cx="3850811" cy="38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96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0" hasCustomPrompt="1"/>
          </p:nvPr>
        </p:nvSpPr>
        <p:spPr>
          <a:xfrm>
            <a:off x="180975" y="177798"/>
            <a:ext cx="11804649" cy="6480175"/>
          </a:xfrm>
          <a:solidFill>
            <a:schemeClr val="tx2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Drag and drop your picture here, or click the icon to place it</a:t>
            </a:r>
          </a:p>
        </p:txBody>
      </p:sp>
    </p:spTree>
    <p:extLst>
      <p:ext uri="{BB962C8B-B14F-4D97-AF65-F5344CB8AC3E}">
        <p14:creationId xmlns:p14="http://schemas.microsoft.com/office/powerpoint/2010/main" val="219664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172200" y="1843907"/>
            <a:ext cx="509270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Level two</a:t>
            </a:r>
          </a:p>
          <a:p>
            <a:pPr lvl="2"/>
            <a:r>
              <a:rPr lang="en-GB" noProof="0"/>
              <a:t>Level three</a:t>
            </a:r>
          </a:p>
          <a:p>
            <a:pPr lvl="3"/>
            <a:r>
              <a:rPr lang="en-GB" noProof="0"/>
              <a:t>Level four</a:t>
            </a:r>
          </a:p>
          <a:p>
            <a:pPr lvl="0"/>
            <a:endParaRPr lang="en-GB" noProof="0"/>
          </a:p>
        </p:txBody>
      </p:sp>
      <p:sp>
        <p:nvSpPr>
          <p:cNvPr id="5" name="Platshållare för diagram 4"/>
          <p:cNvSpPr>
            <a:spLocks noGrp="1"/>
          </p:cNvSpPr>
          <p:nvPr>
            <p:ph type="chart" sz="quarter" idx="10" hasCustomPrompt="1"/>
          </p:nvPr>
        </p:nvSpPr>
        <p:spPr>
          <a:xfrm>
            <a:off x="898525" y="1762125"/>
            <a:ext cx="4854575" cy="36449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Click the icon to add a graph</a:t>
            </a:r>
          </a:p>
        </p:txBody>
      </p:sp>
    </p:spTree>
    <p:extLst>
      <p:ext uri="{BB962C8B-B14F-4D97-AF65-F5344CB8AC3E}">
        <p14:creationId xmlns:p14="http://schemas.microsoft.com/office/powerpoint/2010/main" val="431468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Header</a:t>
            </a:r>
          </a:p>
        </p:txBody>
      </p:sp>
      <p:sp>
        <p:nvSpPr>
          <p:cNvPr id="4" name="Platshållare för tabell 3"/>
          <p:cNvSpPr>
            <a:spLocks noGrp="1"/>
          </p:cNvSpPr>
          <p:nvPr>
            <p:ph type="tbl" sz="quarter" idx="10" hasCustomPrompt="1"/>
          </p:nvPr>
        </p:nvSpPr>
        <p:spPr>
          <a:xfrm>
            <a:off x="898525" y="1749425"/>
            <a:ext cx="10366375" cy="3660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 dirty="0"/>
              <a:t>Click the icon to add a table</a:t>
            </a:r>
          </a:p>
        </p:txBody>
      </p:sp>
    </p:spTree>
    <p:extLst>
      <p:ext uri="{BB962C8B-B14F-4D97-AF65-F5344CB8AC3E}">
        <p14:creationId xmlns:p14="http://schemas.microsoft.com/office/powerpoint/2010/main" val="233519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80999" y="381001"/>
            <a:ext cx="11604625" cy="6276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9450" y="1112256"/>
            <a:ext cx="3207776" cy="4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1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huset-rosa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3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3859-9269-4EDB-95F9-B89D9960FE78}" type="datetimeFigureOut">
              <a:rPr lang="sv-SE" smtClean="0"/>
              <a:t>2022-11-22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FDA67-51F8-4D37-84DF-CEE6AD9E07B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99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5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0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objekt 11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6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8535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621776"/>
            <a:ext cx="7490902" cy="1231811"/>
          </a:xfrm>
        </p:spPr>
        <p:txBody>
          <a:bodyPr lIns="0" tIns="97200" rIns="0" bIns="82800"/>
          <a:lstStyle>
            <a:lvl1pPr>
              <a:lnSpc>
                <a:spcPts val="4400"/>
              </a:lnSpc>
              <a:defRPr sz="4000" baseline="0"/>
            </a:lvl1pPr>
          </a:lstStyle>
          <a:p>
            <a:r>
              <a:rPr lang="en-GB" noProof="0" dirty="0"/>
              <a:t>Two-line title</a:t>
            </a:r>
            <a:br>
              <a:rPr lang="en-GB" noProof="0" dirty="0"/>
            </a:br>
            <a:r>
              <a:rPr lang="en-GB" noProof="0" dirty="0"/>
              <a:t>– if one line isn’t enough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971799"/>
            <a:ext cx="7490902" cy="212213"/>
          </a:xfrm>
        </p:spPr>
        <p:txBody>
          <a:bodyPr lIns="0" tIns="0" rIns="0" bIns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9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0000"/>
            <a:ext cx="11807952" cy="6480048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 bwMode="auto">
          <a:xfrm>
            <a:off x="4109337" y="1467998"/>
            <a:ext cx="8062026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9253855" y="4042124"/>
            <a:ext cx="2917508" cy="2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4383598" y="1583677"/>
            <a:ext cx="7490902" cy="714380"/>
          </a:xfrm>
        </p:spPr>
        <p:txBody>
          <a:bodyPr lIns="0" tIns="97200" rIns="0" bIns="82800"/>
          <a:lstStyle>
            <a:lvl1pPr>
              <a:defRPr sz="4000" baseline="0"/>
            </a:lvl1pPr>
          </a:lstStyle>
          <a:p>
            <a:r>
              <a:rPr lang="en-GB" noProof="0" dirty="0"/>
              <a:t>Single-line title</a:t>
            </a:r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383598" y="2400299"/>
            <a:ext cx="7490902" cy="212213"/>
          </a:xfrm>
        </p:spPr>
        <p:txBody>
          <a:bodyPr lIns="0" tIns="0" rIns="0" bIns="0" anchor="t" anchorCtr="0"/>
          <a:lstStyle>
            <a:lvl1pPr marL="0" indent="0" algn="l">
              <a:buNone/>
              <a:defRPr sz="1200" b="1" kern="1200" cap="all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dirty="0"/>
              <a:t>Subtitle or name</a:t>
            </a:r>
          </a:p>
        </p:txBody>
      </p:sp>
      <p:pic>
        <p:nvPicPr>
          <p:cNvPr id="9" name="Bildobjekt 8" descr="Dubbellogotyp-LU350-ENG-RGB-för-PP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0" y="333375"/>
            <a:ext cx="1592856" cy="100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4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0" y="-72000"/>
            <a:ext cx="12310364" cy="698399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6450" y="256555"/>
            <a:ext cx="104584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Header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843907"/>
            <a:ext cx="10458450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</p:txBody>
      </p:sp>
      <p:cxnSp>
        <p:nvCxnSpPr>
          <p:cNvPr id="8" name="Rak 7"/>
          <p:cNvCxnSpPr/>
          <p:nvPr/>
        </p:nvCxnSpPr>
        <p:spPr bwMode="auto">
          <a:xfrm>
            <a:off x="898525" y="1499383"/>
            <a:ext cx="103663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9C61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Bildobjekt 10" descr="LundUniversity_C2line RGB 150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69112" y="5541507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3" r:id="rId11"/>
    <p:sldLayoutId id="2147483654" r:id="rId12"/>
    <p:sldLayoutId id="2147483656" r:id="rId13"/>
    <p:sldLayoutId id="2147483655" r:id="rId14"/>
    <p:sldLayoutId id="2147483667" r:id="rId15"/>
    <p:sldLayoutId id="2147483660" r:id="rId16"/>
    <p:sldLayoutId id="2147483657" r:id="rId17"/>
    <p:sldLayoutId id="2147483658" r:id="rId18"/>
    <p:sldLayoutId id="2147483659" r:id="rId19"/>
    <p:sldLayoutId id="2147483668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Times New Roman"/>
          <a:ea typeface="+mj-ea"/>
          <a:cs typeface="+mj-cs"/>
        </a:defRPr>
      </a:lvl1pPr>
    </p:titleStyle>
    <p:bodyStyle>
      <a:lvl1pPr marL="230400" indent="-2304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200" kern="1200" baseline="0">
          <a:solidFill>
            <a:schemeClr val="tx2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9C6114"/>
        </a:buClr>
        <a:buFont typeface="Arial"/>
        <a:buChar char="–"/>
        <a:defRPr sz="2200" kern="1200">
          <a:solidFill>
            <a:schemeClr val="tx2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9C6114"/>
        </a:buClr>
        <a:buFont typeface="Lucida Grande"/>
        <a:buChar char="»"/>
        <a:defRPr sz="2000" kern="1200">
          <a:solidFill>
            <a:schemeClr val="tx2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9C6114"/>
        </a:buClr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PT_universitetshuset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20679" r="-220" b="4249"/>
          <a:stretch/>
        </p:blipFill>
        <p:spPr>
          <a:xfrm>
            <a:off x="12700" y="50800"/>
            <a:ext cx="12088108" cy="6729984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 bwMode="auto">
          <a:xfrm>
            <a:off x="4109337" y="1467997"/>
            <a:ext cx="8062026" cy="13907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ubrik 1"/>
          <p:cNvSpPr txBox="1">
            <a:spLocks/>
          </p:cNvSpPr>
          <p:nvPr/>
        </p:nvSpPr>
        <p:spPr>
          <a:xfrm>
            <a:off x="4383598" y="1507477"/>
            <a:ext cx="7490902" cy="714380"/>
          </a:xfrm>
          <a:prstGeom prst="rect">
            <a:avLst/>
          </a:prstGeom>
        </p:spPr>
        <p:txBody>
          <a:bodyPr lIns="0" tIns="97200" rIns="0" bIns="82800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r>
              <a:rPr lang="en-GB" sz="2000" dirty="0"/>
              <a:t>Civil Society Elites? Comparing elite composition, reproduction, integration and contestation in European civil societies</a:t>
            </a:r>
          </a:p>
        </p:txBody>
      </p:sp>
      <p:sp>
        <p:nvSpPr>
          <p:cNvPr id="19" name="Underrubrik 2"/>
          <p:cNvSpPr txBox="1">
            <a:spLocks/>
          </p:cNvSpPr>
          <p:nvPr/>
        </p:nvSpPr>
        <p:spPr>
          <a:xfrm>
            <a:off x="4383598" y="2344609"/>
            <a:ext cx="7490902" cy="33042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1200" b="1" kern="1200" cap="all" spc="1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Arial"/>
              <a:buNone/>
              <a:defRPr sz="22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Lucida Grande"/>
              <a:buNone/>
              <a:defRPr sz="20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9C6114"/>
              </a:buClr>
              <a:buFont typeface="Arial"/>
              <a:buNone/>
              <a:defRPr sz="20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pc="120" dirty="0" err="1">
                <a:solidFill>
                  <a:srgbClr val="002060"/>
                </a:solidFill>
              </a:rPr>
              <a:t>Uia</a:t>
            </a:r>
            <a:r>
              <a:rPr lang="sv-SE" spc="120" dirty="0">
                <a:solidFill>
                  <a:srgbClr val="002060"/>
                </a:solidFill>
              </a:rPr>
              <a:t>, round table Rotterdam, nov 2022. Professor Håkan </a:t>
            </a:r>
            <a:r>
              <a:rPr lang="sv-SE" spc="120" dirty="0" err="1">
                <a:solidFill>
                  <a:srgbClr val="002060"/>
                </a:solidFill>
              </a:rPr>
              <a:t>johansson</a:t>
            </a:r>
            <a:r>
              <a:rPr lang="sv-SE" spc="120" dirty="0">
                <a:solidFill>
                  <a:srgbClr val="002060"/>
                </a:solidFill>
              </a:rPr>
              <a:t>, lund </a:t>
            </a:r>
            <a:r>
              <a:rPr lang="sv-SE" spc="120" dirty="0" err="1">
                <a:solidFill>
                  <a:srgbClr val="002060"/>
                </a:solidFill>
              </a:rPr>
              <a:t>university</a:t>
            </a:r>
            <a:r>
              <a:rPr lang="sv-SE" spc="120" dirty="0">
                <a:solidFill>
                  <a:srgbClr val="002060"/>
                </a:solidFill>
              </a:rPr>
              <a:t>, </a:t>
            </a:r>
            <a:r>
              <a:rPr lang="sv-SE" spc="120" dirty="0" err="1">
                <a:solidFill>
                  <a:srgbClr val="002060"/>
                </a:solidFill>
              </a:rPr>
              <a:t>sweden</a:t>
            </a:r>
            <a:endParaRPr lang="en-GB" dirty="0">
              <a:solidFill>
                <a:srgbClr val="002060"/>
              </a:solidFill>
            </a:endParaRPr>
          </a:p>
        </p:txBody>
      </p:sp>
      <p:cxnSp>
        <p:nvCxnSpPr>
          <p:cNvPr id="20" name="Rak 19"/>
          <p:cNvCxnSpPr/>
          <p:nvPr/>
        </p:nvCxnSpPr>
        <p:spPr bwMode="auto">
          <a:xfrm>
            <a:off x="4380178" y="2282088"/>
            <a:ext cx="76054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upp 8"/>
          <p:cNvGrpSpPr/>
          <p:nvPr/>
        </p:nvGrpSpPr>
        <p:grpSpPr>
          <a:xfrm>
            <a:off x="88900" y="95584"/>
            <a:ext cx="12084208" cy="6744042"/>
            <a:chOff x="88900" y="95584"/>
            <a:chExt cx="12084208" cy="6744042"/>
          </a:xfrm>
        </p:grpSpPr>
        <p:sp>
          <p:nvSpPr>
            <p:cNvPr id="7" name="Rektangel 6"/>
            <p:cNvSpPr/>
            <p:nvPr/>
          </p:nvSpPr>
          <p:spPr bwMode="auto">
            <a:xfrm>
              <a:off x="88900" y="95584"/>
              <a:ext cx="11999208" cy="6654466"/>
            </a:xfrm>
            <a:prstGeom prst="rect">
              <a:avLst/>
            </a:prstGeom>
            <a:noFill/>
            <a:ln w="184150" cap="sq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pic>
          <p:nvPicPr>
            <p:cNvPr id="12" name="Bildobjekt 11" descr="Lunds sigill RGB 150.png"/>
            <p:cNvPicPr>
              <a:picLocks noChangeAspect="1"/>
            </p:cNvPicPr>
            <p:nvPr/>
          </p:nvPicPr>
          <p:blipFill>
            <a:blip r:embed="rId3"/>
            <a:srcRect r="17691" b="21541"/>
            <a:stretch>
              <a:fillRect/>
            </a:stretch>
          </p:blipFill>
          <p:spPr>
            <a:xfrm>
              <a:off x="9255600" y="4042800"/>
              <a:ext cx="2917508" cy="27968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4641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00" y="4833678"/>
            <a:ext cx="1756990" cy="169088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? 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34" y="1610213"/>
            <a:ext cx="1633172" cy="1633172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0" y="1610213"/>
            <a:ext cx="1633172" cy="163317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22" y="3243385"/>
            <a:ext cx="1641170" cy="164117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22" y="4884555"/>
            <a:ext cx="1632193" cy="163219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21" y="1623757"/>
            <a:ext cx="1622567" cy="162256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92" y="1610213"/>
            <a:ext cx="1633172" cy="1633172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92" y="4869051"/>
            <a:ext cx="1655512" cy="165551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55" y="3240469"/>
            <a:ext cx="1644086" cy="1644086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45" y="4876740"/>
            <a:ext cx="1640008" cy="1640008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40" y="3243385"/>
            <a:ext cx="1579024" cy="1625666"/>
          </a:xfrm>
          <a:prstGeom prst="rect">
            <a:avLst/>
          </a:prstGeom>
        </p:spPr>
      </p:pic>
      <p:sp>
        <p:nvSpPr>
          <p:cNvPr id="18" name="textruta 17"/>
          <p:cNvSpPr txBox="1"/>
          <p:nvPr/>
        </p:nvSpPr>
        <p:spPr>
          <a:xfrm>
            <a:off x="9103049" y="1540226"/>
            <a:ext cx="29688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Håkan Johansson (PI) (</a:t>
            </a:r>
            <a:r>
              <a:rPr lang="sv-SE" sz="1400" dirty="0" err="1"/>
              <a:t>prof</a:t>
            </a:r>
            <a:r>
              <a:rPr lang="sv-SE" sz="1400" dirty="0"/>
              <a:t>) </a:t>
            </a:r>
          </a:p>
          <a:p>
            <a:r>
              <a:rPr lang="sv-SE" sz="1400" dirty="0"/>
              <a:t>Niklas Altermark (docent)</a:t>
            </a:r>
          </a:p>
          <a:p>
            <a:r>
              <a:rPr lang="sv-SE" sz="1400" dirty="0"/>
              <a:t>Malin Arvidson (docent) </a:t>
            </a:r>
          </a:p>
          <a:p>
            <a:r>
              <a:rPr lang="sv-SE" sz="1400" dirty="0"/>
              <a:t>Christofer Edling (</a:t>
            </a:r>
            <a:r>
              <a:rPr lang="sv-SE" sz="1400" dirty="0" err="1"/>
              <a:t>prof</a:t>
            </a:r>
            <a:r>
              <a:rPr lang="sv-SE" sz="1400" dirty="0"/>
              <a:t>)</a:t>
            </a:r>
          </a:p>
          <a:p>
            <a:r>
              <a:rPr lang="sv-SE" sz="1400" dirty="0"/>
              <a:t>Kerstin Jacobsson (</a:t>
            </a:r>
            <a:r>
              <a:rPr lang="sv-SE" sz="1400" dirty="0" err="1"/>
              <a:t>prof</a:t>
            </a:r>
            <a:r>
              <a:rPr lang="sv-SE" sz="1400" dirty="0"/>
              <a:t>) </a:t>
            </a:r>
          </a:p>
          <a:p>
            <a:r>
              <a:rPr lang="sv-SE" sz="1400" dirty="0"/>
              <a:t>Sara Kalm (docent)</a:t>
            </a:r>
          </a:p>
          <a:p>
            <a:r>
              <a:rPr lang="sv-SE" sz="1400" dirty="0"/>
              <a:t>Elzbieta Korolczuk (researcher) </a:t>
            </a:r>
          </a:p>
          <a:p>
            <a:r>
              <a:rPr lang="sv-SE" sz="1400" dirty="0"/>
              <a:t>Anna Meeuwisse (</a:t>
            </a:r>
            <a:r>
              <a:rPr lang="sv-SE" sz="1400" dirty="0" err="1"/>
              <a:t>prof</a:t>
            </a:r>
            <a:r>
              <a:rPr lang="sv-SE" sz="1400" dirty="0"/>
              <a:t>) </a:t>
            </a:r>
          </a:p>
          <a:p>
            <a:r>
              <a:rPr lang="sv-SE" sz="1400" dirty="0"/>
              <a:t>Roberto Scaramuzzino (docent) </a:t>
            </a:r>
          </a:p>
          <a:p>
            <a:r>
              <a:rPr lang="sv-SE" sz="1400" dirty="0"/>
              <a:t>Anders Uhlin (</a:t>
            </a:r>
            <a:r>
              <a:rPr lang="sv-SE" sz="1400" dirty="0" err="1"/>
              <a:t>prof</a:t>
            </a:r>
            <a:r>
              <a:rPr lang="sv-SE" sz="1400" dirty="0"/>
              <a:t>)</a:t>
            </a:r>
          </a:p>
          <a:p>
            <a:r>
              <a:rPr lang="sv-SE" sz="1400" dirty="0"/>
              <a:t>Cecilia Santilli (post </a:t>
            </a:r>
            <a:r>
              <a:rPr lang="sv-SE" sz="1400" dirty="0" err="1"/>
              <a:t>doc</a:t>
            </a:r>
            <a:r>
              <a:rPr lang="sv-SE" sz="1400" dirty="0"/>
              <a:t>)</a:t>
            </a:r>
          </a:p>
          <a:p>
            <a:r>
              <a:rPr lang="sv-SE" sz="1400" dirty="0"/>
              <a:t>Milka Ivanovska Hadjievska (post </a:t>
            </a:r>
            <a:r>
              <a:rPr lang="sv-SE" sz="1400" dirty="0" err="1"/>
              <a:t>doc</a:t>
            </a:r>
            <a:r>
              <a:rPr lang="sv-SE" sz="1400" dirty="0"/>
              <a:t>)</a:t>
            </a:r>
          </a:p>
          <a:p>
            <a:r>
              <a:rPr lang="sv-SE" sz="1400" dirty="0"/>
              <a:t>Daniel Platek (post </a:t>
            </a:r>
            <a:r>
              <a:rPr lang="sv-SE" sz="1400" dirty="0" err="1"/>
              <a:t>doc</a:t>
            </a:r>
            <a:r>
              <a:rPr lang="sv-SE" sz="1400" dirty="0"/>
              <a:t>)</a:t>
            </a:r>
          </a:p>
          <a:p>
            <a:r>
              <a:rPr lang="sv-SE" sz="1400" dirty="0"/>
              <a:t>Anders Sevelsted (post </a:t>
            </a:r>
            <a:r>
              <a:rPr lang="sv-SE" sz="1400" dirty="0" err="1"/>
              <a:t>doc</a:t>
            </a:r>
            <a:r>
              <a:rPr lang="sv-SE" sz="1400" dirty="0"/>
              <a:t>)</a:t>
            </a:r>
          </a:p>
          <a:p>
            <a:r>
              <a:rPr lang="sv-SE" sz="1400" dirty="0"/>
              <a:t>Laura Landorff (researcher)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41" y="3259868"/>
            <a:ext cx="1609183" cy="1609183"/>
          </a:xfrm>
          <a:prstGeom prst="rect">
            <a:avLst/>
          </a:prstGeom>
        </p:spPr>
      </p:pic>
      <p:pic>
        <p:nvPicPr>
          <p:cNvPr id="1026" name="Picture 2" descr="Milka Ivanovska Hadjievska. Photo: Unknown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18" y="1610214"/>
            <a:ext cx="1633171" cy="163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niel Platek. Photo: Unknown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51" y="3259868"/>
            <a:ext cx="1641638" cy="16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ders Sevelsted. Photo:  Copenhagen Business Schoo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46" y="4884554"/>
            <a:ext cx="1632192" cy="16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83" y="4921726"/>
            <a:ext cx="1620216" cy="16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8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ruta 2"/>
          <p:cNvSpPr txBox="1"/>
          <p:nvPr/>
        </p:nvSpPr>
        <p:spPr>
          <a:xfrm>
            <a:off x="2438400" y="2262909"/>
            <a:ext cx="724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www.civilsocietyelites.lu.se</a:t>
            </a:r>
          </a:p>
        </p:txBody>
      </p:sp>
    </p:spTree>
    <p:extLst>
      <p:ext uri="{BB962C8B-B14F-4D97-AF65-F5344CB8AC3E}">
        <p14:creationId xmlns:p14="http://schemas.microsoft.com/office/powerpoint/2010/main" val="116293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723A0B-31E9-504C-57D9-15BC5E042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256555"/>
            <a:ext cx="10458450" cy="1139825"/>
          </a:xfrm>
        </p:spPr>
        <p:txBody>
          <a:bodyPr wrap="square" anchor="b">
            <a:normAutofit/>
          </a:bodyPr>
          <a:lstStyle/>
          <a:p>
            <a:r>
              <a:rPr lang="sv-SE" dirty="0"/>
              <a:t>Focus for workshop</a:t>
            </a:r>
            <a:endParaRPr lang="sv-SE"/>
          </a:p>
        </p:txBody>
      </p:sp>
      <p:pic>
        <p:nvPicPr>
          <p:cNvPr id="4" name="Picture 2" descr="What is the 'Order of Wear' for British honours, decorations and medals? |  The Gazette">
            <a:extLst>
              <a:ext uri="{FF2B5EF4-FFF2-40B4-BE49-F238E27FC236}">
                <a16:creationId xmlns:a16="http://schemas.microsoft.com/office/drawing/2014/main" id="{CA466F74-6AEA-8BA7-8CAC-415308F317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0" b="24479"/>
          <a:stretch/>
        </p:blipFill>
        <p:spPr bwMode="auto">
          <a:xfrm>
            <a:off x="806450" y="1843907"/>
            <a:ext cx="10458450" cy="3563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18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65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9" y="3717"/>
            <a:ext cx="12239800" cy="68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3" y="-104386"/>
            <a:ext cx="12373040" cy="824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359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86ED3A-1484-AB2B-4ED7-8EBD2506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Pushing</a:t>
            </a:r>
            <a:r>
              <a:rPr lang="sv-SE" dirty="0"/>
              <a:t> the research 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39B70B-6899-908C-F0EA-8F8DF67E1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v-SE" sz="2000" dirty="0" err="1"/>
              <a:t>Elite</a:t>
            </a:r>
            <a:r>
              <a:rPr lang="sv-SE" sz="2000" dirty="0"/>
              <a:t> research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sz="1800" dirty="0"/>
              <a:t>Civil </a:t>
            </a:r>
            <a:r>
              <a:rPr lang="sv-SE" sz="1800" dirty="0" err="1"/>
              <a:t>society</a:t>
            </a:r>
            <a:r>
              <a:rPr lang="sv-SE" sz="1800" dirty="0"/>
              <a:t> lack </a:t>
            </a:r>
            <a:r>
              <a:rPr lang="sv-SE" sz="1800" dirty="0" err="1"/>
              <a:t>resources</a:t>
            </a:r>
            <a:r>
              <a:rPr lang="sv-SE" sz="1800" dirty="0"/>
              <a:t>, formal </a:t>
            </a:r>
            <a:r>
              <a:rPr lang="sv-SE" sz="1800" dirty="0" err="1"/>
              <a:t>authority</a:t>
            </a:r>
            <a:r>
              <a:rPr lang="sv-SE" sz="1800" dirty="0"/>
              <a:t> and </a:t>
            </a:r>
            <a:r>
              <a:rPr lang="sv-SE" sz="1800" dirty="0" err="1"/>
              <a:t>societal</a:t>
            </a:r>
            <a:r>
              <a:rPr lang="sv-SE" sz="1800" dirty="0"/>
              <a:t> </a:t>
            </a:r>
            <a:r>
              <a:rPr lang="sv-SE" sz="1800" dirty="0" err="1"/>
              <a:t>impact</a:t>
            </a:r>
            <a:r>
              <a:rPr lang="sv-SE" sz="1800" dirty="0"/>
              <a:t> to be </a:t>
            </a:r>
            <a:r>
              <a:rPr lang="sv-SE" sz="1800" dirty="0" err="1"/>
              <a:t>considered</a:t>
            </a:r>
            <a:r>
              <a:rPr lang="sv-SE" sz="1800" dirty="0"/>
              <a:t> </a:t>
            </a:r>
            <a:r>
              <a:rPr lang="sv-SE" sz="1800" dirty="0" err="1"/>
              <a:t>having</a:t>
            </a:r>
            <a:r>
              <a:rPr lang="sv-SE" sz="1800" dirty="0"/>
              <a:t> an </a:t>
            </a:r>
            <a:r>
              <a:rPr lang="sv-SE" sz="1800" dirty="0" err="1"/>
              <a:t>elite</a:t>
            </a:r>
            <a:r>
              <a:rPr lang="sv-SE" sz="18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2000" dirty="0"/>
              <a:t>Civil </a:t>
            </a:r>
            <a:r>
              <a:rPr lang="sv-SE" sz="2000" dirty="0" err="1"/>
              <a:t>society</a:t>
            </a:r>
            <a:r>
              <a:rPr lang="sv-SE" sz="2000" dirty="0"/>
              <a:t> research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v-SE" sz="1800" dirty="0"/>
              <a:t>Civil </a:t>
            </a:r>
            <a:r>
              <a:rPr lang="sv-SE" sz="1800" dirty="0" err="1"/>
              <a:t>society</a:t>
            </a:r>
            <a:r>
              <a:rPr lang="sv-SE" sz="1800" dirty="0"/>
              <a:t> </a:t>
            </a:r>
            <a:r>
              <a:rPr lang="sv-SE" sz="1800" dirty="0" err="1"/>
              <a:t>egalitarian</a:t>
            </a:r>
            <a:r>
              <a:rPr lang="sv-SE" sz="1800" dirty="0"/>
              <a:t> and </a:t>
            </a:r>
            <a:r>
              <a:rPr lang="sv-SE" sz="1800" dirty="0" err="1"/>
              <a:t>inclusive</a:t>
            </a:r>
            <a:r>
              <a:rPr lang="sv-SE" sz="1800" dirty="0"/>
              <a:t> and </a:t>
            </a:r>
            <a:r>
              <a:rPr lang="sv-SE" sz="1800" dirty="0" err="1"/>
              <a:t>leaders</a:t>
            </a:r>
            <a:r>
              <a:rPr lang="sv-SE" sz="1800" dirty="0"/>
              <a:t> as a </a:t>
            </a:r>
            <a:r>
              <a:rPr lang="sv-SE" sz="1800" dirty="0" err="1"/>
              <a:t>counter-elite</a:t>
            </a:r>
            <a:r>
              <a:rPr lang="sv-SE" sz="1800" dirty="0"/>
              <a:t>. </a:t>
            </a:r>
          </a:p>
          <a:p>
            <a:r>
              <a:rPr lang="sv-SE" sz="2000" dirty="0" err="1"/>
              <a:t>But</a:t>
            </a:r>
            <a:r>
              <a:rPr lang="sv-SE" sz="2000" dirty="0"/>
              <a:t> </a:t>
            </a:r>
            <a:r>
              <a:rPr lang="sv-SE" sz="2000" dirty="0" err="1"/>
              <a:t>what</a:t>
            </a:r>
            <a:r>
              <a:rPr lang="sv-SE" sz="2000" dirty="0"/>
              <a:t> </a:t>
            </a:r>
            <a:r>
              <a:rPr lang="sv-SE" sz="2000" dirty="0" err="1"/>
              <a:t>if</a:t>
            </a:r>
            <a:r>
              <a:rPr lang="sv-SE" sz="2000" dirty="0"/>
              <a:t>? </a:t>
            </a:r>
          </a:p>
          <a:p>
            <a:pPr lvl="1"/>
            <a:r>
              <a:rPr lang="sv-SE" sz="1800" dirty="0"/>
              <a:t>Civil </a:t>
            </a:r>
            <a:r>
              <a:rPr lang="sv-SE" sz="1800" dirty="0" err="1"/>
              <a:t>society</a:t>
            </a:r>
            <a:r>
              <a:rPr lang="sv-SE" sz="1800" dirty="0"/>
              <a:t> and </a:t>
            </a:r>
            <a:r>
              <a:rPr lang="sv-SE" sz="1800" dirty="0" err="1"/>
              <a:t>its</a:t>
            </a:r>
            <a:r>
              <a:rPr lang="sv-SE" sz="1800" dirty="0"/>
              <a:t> </a:t>
            </a:r>
            <a:r>
              <a:rPr lang="sv-SE" sz="1800" dirty="0" err="1"/>
              <a:t>leaders</a:t>
            </a:r>
            <a:r>
              <a:rPr lang="sv-SE" sz="1800" dirty="0"/>
              <a:t> </a:t>
            </a:r>
            <a:r>
              <a:rPr lang="sv-SE" sz="1800" dirty="0" err="1"/>
              <a:t>are</a:t>
            </a:r>
            <a:r>
              <a:rPr lang="sv-SE" sz="1800" dirty="0"/>
              <a:t> </a:t>
            </a:r>
            <a:r>
              <a:rPr lang="sv-SE" sz="1800" dirty="0" err="1"/>
              <a:t>similar</a:t>
            </a:r>
            <a:r>
              <a:rPr lang="sv-SE" sz="1800" dirty="0"/>
              <a:t> as </a:t>
            </a:r>
            <a:r>
              <a:rPr lang="sv-SE" sz="1800" dirty="0" err="1"/>
              <a:t>any</a:t>
            </a:r>
            <a:r>
              <a:rPr lang="sv-SE" sz="1800" dirty="0"/>
              <a:t> </a:t>
            </a:r>
            <a:r>
              <a:rPr lang="sv-SE" sz="1800" dirty="0" err="1"/>
              <a:t>other</a:t>
            </a:r>
            <a:r>
              <a:rPr lang="sv-SE" sz="1800" dirty="0"/>
              <a:t> part </a:t>
            </a:r>
            <a:r>
              <a:rPr lang="sv-SE" sz="1800" dirty="0" err="1"/>
              <a:t>of</a:t>
            </a:r>
            <a:r>
              <a:rPr lang="sv-SE" sz="1800" dirty="0"/>
              <a:t> </a:t>
            </a:r>
            <a:r>
              <a:rPr lang="sv-SE" sz="1800" dirty="0" err="1"/>
              <a:t>society</a:t>
            </a:r>
            <a:r>
              <a:rPr lang="sv-SE" sz="1800" dirty="0"/>
              <a:t>, i.e. </a:t>
            </a:r>
            <a:r>
              <a:rPr lang="sv-SE" sz="1800" dirty="0" err="1"/>
              <a:t>competition</a:t>
            </a:r>
            <a:r>
              <a:rPr lang="sv-SE" sz="1800" dirty="0"/>
              <a:t> over </a:t>
            </a:r>
            <a:r>
              <a:rPr lang="sv-SE" sz="1800" dirty="0" err="1"/>
              <a:t>resources</a:t>
            </a:r>
            <a:r>
              <a:rPr lang="sv-SE" sz="1800" dirty="0"/>
              <a:t> and </a:t>
            </a:r>
            <a:r>
              <a:rPr lang="sv-SE" sz="1800" dirty="0" err="1"/>
              <a:t>resource</a:t>
            </a:r>
            <a:r>
              <a:rPr lang="sv-SE" sz="1800" dirty="0"/>
              <a:t> </a:t>
            </a:r>
            <a:r>
              <a:rPr lang="sv-SE" sz="1800" dirty="0" err="1"/>
              <a:t>concentration</a:t>
            </a:r>
            <a:r>
              <a:rPr lang="sv-SE" sz="1800" dirty="0"/>
              <a:t> at the </a:t>
            </a:r>
            <a:r>
              <a:rPr lang="sv-SE" sz="1800" dirty="0" err="1"/>
              <a:t>top</a:t>
            </a:r>
            <a:endParaRPr lang="sv-SE" sz="1800" dirty="0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5F9259F6-0D48-5A5F-A6A9-1FD5135C74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353" b="3353"/>
          <a:stretch/>
        </p:blipFill>
        <p:spPr/>
      </p:pic>
    </p:spTree>
    <p:extLst>
      <p:ext uri="{BB962C8B-B14F-4D97-AF65-F5344CB8AC3E}">
        <p14:creationId xmlns:p14="http://schemas.microsoft.com/office/powerpoint/2010/main" val="286379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56456" y="308011"/>
            <a:ext cx="10458450" cy="1139825"/>
          </a:xfrm>
        </p:spPr>
        <p:txBody>
          <a:bodyPr/>
          <a:lstStyle/>
          <a:p>
            <a:r>
              <a:rPr lang="sv-SE" dirty="0" err="1"/>
              <a:t>Drawing</a:t>
            </a:r>
            <a:r>
              <a:rPr lang="sv-SE" dirty="0"/>
              <a:t> on </a:t>
            </a:r>
            <a:r>
              <a:rPr lang="sv-SE" dirty="0" err="1"/>
              <a:t>key</a:t>
            </a:r>
            <a:r>
              <a:rPr lang="sv-SE" dirty="0"/>
              <a:t> </a:t>
            </a:r>
            <a:r>
              <a:rPr lang="sv-SE" dirty="0" err="1"/>
              <a:t>themes</a:t>
            </a:r>
            <a:r>
              <a:rPr lang="sv-SE" dirty="0"/>
              <a:t> in </a:t>
            </a:r>
            <a:r>
              <a:rPr lang="sv-SE" dirty="0" err="1"/>
              <a:t>elite</a:t>
            </a:r>
            <a:r>
              <a:rPr lang="sv-SE" dirty="0"/>
              <a:t> research</a:t>
            </a:r>
          </a:p>
        </p:txBody>
      </p:sp>
      <p:grpSp>
        <p:nvGrpSpPr>
          <p:cNvPr id="31" name="Grupp 30"/>
          <p:cNvGrpSpPr/>
          <p:nvPr/>
        </p:nvGrpSpPr>
        <p:grpSpPr>
          <a:xfrm>
            <a:off x="4882315" y="4757714"/>
            <a:ext cx="2274279" cy="1473217"/>
            <a:chOff x="4566625" y="3130587"/>
            <a:chExt cx="2274279" cy="147321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5" name="Rektangel med rundade hörn 54"/>
            <p:cNvSpPr/>
            <p:nvPr/>
          </p:nvSpPr>
          <p:spPr>
            <a:xfrm>
              <a:off x="4566625" y="3130587"/>
              <a:ext cx="2274279" cy="1473217"/>
            </a:xfrm>
            <a:prstGeom prst="roundRect">
              <a:avLst>
                <a:gd name="adj" fmla="val 10000"/>
              </a:avLst>
            </a:prstGeom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textruta 55"/>
            <p:cNvSpPr txBox="1"/>
            <p:nvPr/>
          </p:nvSpPr>
          <p:spPr>
            <a:xfrm>
              <a:off x="5281270" y="3531253"/>
              <a:ext cx="1527271" cy="1040189"/>
            </a:xfrm>
            <a:prstGeom prst="rect">
              <a:avLst/>
            </a:prstGeom>
            <a:sp3d z="-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sv-SE" sz="1300" kern="1200" dirty="0">
                  <a:solidFill>
                    <a:schemeClr val="tx2"/>
                  </a:solidFill>
                </a:rPr>
                <a:t>Do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elite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groups</a:t>
              </a:r>
              <a:r>
                <a:rPr lang="sv-SE" sz="1300" kern="1200" dirty="0">
                  <a:solidFill>
                    <a:schemeClr val="tx2"/>
                  </a:solidFill>
                </a:rPr>
                <a:t> in civil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society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interact</a:t>
              </a:r>
              <a:r>
                <a:rPr lang="sv-SE" sz="1300" kern="1200" dirty="0">
                  <a:solidFill>
                    <a:schemeClr val="tx2"/>
                  </a:solidFill>
                </a:rPr>
                <a:t>, or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integrate</a:t>
              </a:r>
              <a:r>
                <a:rPr lang="sv-SE" sz="1300" kern="1200" dirty="0">
                  <a:solidFill>
                    <a:schemeClr val="tx2"/>
                  </a:solidFill>
                </a:rPr>
                <a:t>,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with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other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elite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groups</a:t>
              </a:r>
              <a:r>
                <a:rPr lang="sv-SE" sz="1300" kern="1200" dirty="0">
                  <a:solidFill>
                    <a:schemeClr val="tx2"/>
                  </a:solidFill>
                </a:rPr>
                <a:t>?</a:t>
              </a:r>
            </a:p>
          </p:txBody>
        </p:sp>
      </p:grpSp>
      <p:grpSp>
        <p:nvGrpSpPr>
          <p:cNvPr id="32" name="Grupp 31"/>
          <p:cNvGrpSpPr/>
          <p:nvPr/>
        </p:nvGrpSpPr>
        <p:grpSpPr>
          <a:xfrm>
            <a:off x="1171648" y="4757714"/>
            <a:ext cx="2274279" cy="1473217"/>
            <a:chOff x="855958" y="3130587"/>
            <a:chExt cx="2274279" cy="147321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3" name="Rektangel med rundade hörn 52"/>
            <p:cNvSpPr/>
            <p:nvPr/>
          </p:nvSpPr>
          <p:spPr>
            <a:xfrm>
              <a:off x="855958" y="3130587"/>
              <a:ext cx="2274279" cy="1473217"/>
            </a:xfrm>
            <a:prstGeom prst="roundRect">
              <a:avLst>
                <a:gd name="adj" fmla="val 10000"/>
              </a:avLst>
            </a:prstGeom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textruta 53"/>
            <p:cNvSpPr txBox="1"/>
            <p:nvPr/>
          </p:nvSpPr>
          <p:spPr>
            <a:xfrm>
              <a:off x="888320" y="3531253"/>
              <a:ext cx="1527271" cy="1040189"/>
            </a:xfrm>
            <a:prstGeom prst="rect">
              <a:avLst/>
            </a:prstGeom>
            <a:sp3d z="-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sv-SE" sz="1300" kern="1200" dirty="0">
                  <a:solidFill>
                    <a:schemeClr val="tx2"/>
                  </a:solidFill>
                </a:rPr>
                <a:t>By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whom</a:t>
              </a:r>
              <a:r>
                <a:rPr lang="sv-SE" sz="1300" kern="1200" dirty="0">
                  <a:solidFill>
                    <a:schemeClr val="tx2"/>
                  </a:solidFill>
                </a:rPr>
                <a:t>,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how</a:t>
              </a:r>
              <a:r>
                <a:rPr lang="sv-SE" sz="1300" kern="1200" dirty="0">
                  <a:solidFill>
                    <a:schemeClr val="tx2"/>
                  </a:solidFill>
                </a:rPr>
                <a:t>, and on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what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grounds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are</a:t>
              </a:r>
              <a:r>
                <a:rPr lang="sv-SE" sz="1300" kern="1200" dirty="0">
                  <a:solidFill>
                    <a:schemeClr val="tx2"/>
                  </a:solidFill>
                </a:rPr>
                <a:t> civil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society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elites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power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contested</a:t>
              </a:r>
              <a:r>
                <a:rPr lang="sv-SE" sz="1300" kern="1200" dirty="0">
                  <a:solidFill>
                    <a:schemeClr val="tx2"/>
                  </a:solidFill>
                </a:rPr>
                <a:t>? 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sv-SE" sz="1200" kern="1200" dirty="0"/>
            </a:p>
          </p:txBody>
        </p:sp>
      </p:grpSp>
      <p:grpSp>
        <p:nvGrpSpPr>
          <p:cNvPr id="33" name="Grupp 32"/>
          <p:cNvGrpSpPr/>
          <p:nvPr/>
        </p:nvGrpSpPr>
        <p:grpSpPr>
          <a:xfrm>
            <a:off x="4882315" y="1627127"/>
            <a:ext cx="2274279" cy="1473217"/>
            <a:chOff x="4566625" y="0"/>
            <a:chExt cx="2274279" cy="147321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1" name="Rektangel med rundade hörn 50"/>
            <p:cNvSpPr/>
            <p:nvPr/>
          </p:nvSpPr>
          <p:spPr>
            <a:xfrm>
              <a:off x="4566625" y="0"/>
              <a:ext cx="2274279" cy="1473217"/>
            </a:xfrm>
            <a:prstGeom prst="roundRect">
              <a:avLst>
                <a:gd name="adj" fmla="val 10000"/>
              </a:avLst>
            </a:prstGeom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textruta 51"/>
            <p:cNvSpPr txBox="1"/>
            <p:nvPr/>
          </p:nvSpPr>
          <p:spPr>
            <a:xfrm>
              <a:off x="5281270" y="32362"/>
              <a:ext cx="1527271" cy="1040189"/>
            </a:xfrm>
            <a:prstGeom prst="rect">
              <a:avLst/>
            </a:prstGeom>
            <a:sp3d z="-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sv-SE" sz="1300" kern="1200" dirty="0" err="1">
                  <a:solidFill>
                    <a:schemeClr val="tx2"/>
                  </a:solidFill>
                </a:rPr>
                <a:t>What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avenues</a:t>
              </a:r>
              <a:r>
                <a:rPr lang="sv-SE" sz="1300" kern="1200" dirty="0">
                  <a:solidFill>
                    <a:schemeClr val="tx2"/>
                  </a:solidFill>
                </a:rPr>
                <a:t>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lead</a:t>
              </a:r>
              <a:r>
                <a:rPr lang="sv-SE" sz="1300" kern="1200" dirty="0">
                  <a:solidFill>
                    <a:schemeClr val="tx2"/>
                  </a:solidFill>
                </a:rPr>
                <a:t> to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key</a:t>
              </a:r>
              <a:r>
                <a:rPr lang="sv-SE" sz="1300" kern="1200" dirty="0">
                  <a:solidFill>
                    <a:schemeClr val="tx2"/>
                  </a:solidFill>
                </a:rPr>
                <a:t> and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inflential</a:t>
              </a:r>
              <a:r>
                <a:rPr lang="sv-SE" sz="1300" kern="1200" dirty="0">
                  <a:solidFill>
                    <a:schemeClr val="tx2"/>
                  </a:solidFill>
                </a:rPr>
                <a:t> positions in civil </a:t>
              </a:r>
              <a:r>
                <a:rPr lang="sv-SE" sz="1300" kern="1200" dirty="0" err="1">
                  <a:solidFill>
                    <a:schemeClr val="tx2"/>
                  </a:solidFill>
                </a:rPr>
                <a:t>society</a:t>
              </a:r>
              <a:r>
                <a:rPr lang="sv-SE" sz="1300" kern="1200" dirty="0">
                  <a:solidFill>
                    <a:schemeClr val="tx2"/>
                  </a:solidFill>
                </a:rPr>
                <a:t>?</a:t>
              </a:r>
              <a:r>
                <a:rPr lang="sv-SE" sz="1300" kern="1200" dirty="0"/>
                <a:t> </a:t>
              </a:r>
            </a:p>
          </p:txBody>
        </p:sp>
      </p:grpSp>
      <p:grpSp>
        <p:nvGrpSpPr>
          <p:cNvPr id="34" name="Grupp 33"/>
          <p:cNvGrpSpPr/>
          <p:nvPr/>
        </p:nvGrpSpPr>
        <p:grpSpPr>
          <a:xfrm>
            <a:off x="1171648" y="1627127"/>
            <a:ext cx="2274279" cy="1473217"/>
            <a:chOff x="855958" y="0"/>
            <a:chExt cx="2274279" cy="147321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9" name="Rektangel med rundade hörn 48"/>
            <p:cNvSpPr/>
            <p:nvPr/>
          </p:nvSpPr>
          <p:spPr>
            <a:xfrm>
              <a:off x="855958" y="0"/>
              <a:ext cx="2274279" cy="1473217"/>
            </a:xfrm>
            <a:prstGeom prst="roundRect">
              <a:avLst>
                <a:gd name="adj" fmla="val 10000"/>
              </a:avLst>
            </a:prstGeom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textruta 49"/>
            <p:cNvSpPr txBox="1"/>
            <p:nvPr/>
          </p:nvSpPr>
          <p:spPr>
            <a:xfrm>
              <a:off x="888320" y="32362"/>
              <a:ext cx="1527271" cy="1040189"/>
            </a:xfrm>
            <a:prstGeom prst="rect">
              <a:avLst/>
            </a:prstGeom>
            <a:sp3d z="-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300" kern="1200" dirty="0">
                  <a:solidFill>
                    <a:schemeClr val="tx2"/>
                  </a:solidFill>
                </a:rPr>
                <a:t>What qualities, values and networks are associated with leaders of large CSOs?</a:t>
              </a:r>
              <a:endParaRPr lang="sv-SE" sz="1300" kern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5" name="Grupp 34"/>
          <p:cNvGrpSpPr/>
          <p:nvPr/>
        </p:nvGrpSpPr>
        <p:grpSpPr>
          <a:xfrm>
            <a:off x="2113193" y="1880853"/>
            <a:ext cx="1993447" cy="1993447"/>
            <a:chOff x="1797503" y="262416"/>
            <a:chExt cx="1993447" cy="199344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7" name="Cirkel 46"/>
            <p:cNvSpPr/>
            <p:nvPr/>
          </p:nvSpPr>
          <p:spPr>
            <a:xfrm>
              <a:off x="1797503" y="262416"/>
              <a:ext cx="1993447" cy="1993447"/>
            </a:xfrm>
            <a:prstGeom prst="pieWedg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8" name="Cirkel 12"/>
            <p:cNvSpPr txBox="1"/>
            <p:nvPr/>
          </p:nvSpPr>
          <p:spPr>
            <a:xfrm>
              <a:off x="2381370" y="846283"/>
              <a:ext cx="1409580" cy="14095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 err="1"/>
                <a:t>Composition</a:t>
              </a:r>
              <a:r>
                <a:rPr lang="sv-SE" sz="1600" kern="1200" dirty="0"/>
                <a:t> </a:t>
              </a:r>
              <a:r>
                <a:rPr lang="sv-SE" sz="1600" kern="1200" dirty="0" err="1"/>
                <a:t>of</a:t>
              </a:r>
              <a:r>
                <a:rPr lang="sv-SE" sz="1600" kern="1200" dirty="0"/>
                <a:t> </a:t>
              </a:r>
              <a:r>
                <a:rPr lang="sv-SE" sz="1600" kern="1200" dirty="0" err="1"/>
                <a:t>elites</a:t>
              </a:r>
              <a:endParaRPr lang="sv-SE" sz="1600" kern="1200" dirty="0"/>
            </a:p>
          </p:txBody>
        </p:sp>
      </p:grpSp>
      <p:grpSp>
        <p:nvGrpSpPr>
          <p:cNvPr id="36" name="Grupp 35"/>
          <p:cNvGrpSpPr/>
          <p:nvPr/>
        </p:nvGrpSpPr>
        <p:grpSpPr>
          <a:xfrm>
            <a:off x="4210159" y="1889543"/>
            <a:ext cx="1993447" cy="1993447"/>
            <a:chOff x="3894469" y="262416"/>
            <a:chExt cx="1993447" cy="199344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5" name="Cirkel 44"/>
            <p:cNvSpPr/>
            <p:nvPr/>
          </p:nvSpPr>
          <p:spPr>
            <a:xfrm rot="5400000">
              <a:off x="3894469" y="262416"/>
              <a:ext cx="1993447" cy="1993447"/>
            </a:xfrm>
            <a:prstGeom prst="pieWedg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6" name="Cirkel 14"/>
            <p:cNvSpPr txBox="1"/>
            <p:nvPr/>
          </p:nvSpPr>
          <p:spPr>
            <a:xfrm>
              <a:off x="3894469" y="846283"/>
              <a:ext cx="1409580" cy="14095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 err="1">
                  <a:solidFill>
                    <a:schemeClr val="bg1"/>
                  </a:solidFill>
                </a:rPr>
                <a:t>Reproduction</a:t>
              </a:r>
              <a:r>
                <a:rPr lang="sv-SE" sz="1600" kern="1200" dirty="0">
                  <a:solidFill>
                    <a:schemeClr val="bg1"/>
                  </a:solidFill>
                </a:rPr>
                <a:t> </a:t>
              </a:r>
              <a:r>
                <a:rPr lang="sv-SE" sz="1600" kern="1200" dirty="0" err="1">
                  <a:solidFill>
                    <a:schemeClr val="bg1"/>
                  </a:solidFill>
                </a:rPr>
                <a:t>of</a:t>
              </a:r>
              <a:r>
                <a:rPr lang="sv-SE" sz="1600" kern="1200" dirty="0">
                  <a:solidFill>
                    <a:schemeClr val="bg1"/>
                  </a:solidFill>
                </a:rPr>
                <a:t> </a:t>
              </a:r>
              <a:r>
                <a:rPr lang="sv-SE" sz="1600" kern="1200" dirty="0" err="1">
                  <a:solidFill>
                    <a:schemeClr val="bg1"/>
                  </a:solidFill>
                </a:rPr>
                <a:t>elites</a:t>
              </a:r>
              <a:endParaRPr lang="sv-SE" sz="16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upp 36"/>
          <p:cNvGrpSpPr/>
          <p:nvPr/>
        </p:nvGrpSpPr>
        <p:grpSpPr>
          <a:xfrm>
            <a:off x="4210159" y="3975067"/>
            <a:ext cx="1993447" cy="1993447"/>
            <a:chOff x="3894469" y="2347940"/>
            <a:chExt cx="1993447" cy="199344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3" name="Cirkel 42"/>
            <p:cNvSpPr/>
            <p:nvPr/>
          </p:nvSpPr>
          <p:spPr>
            <a:xfrm rot="10800000">
              <a:off x="3894469" y="2347940"/>
              <a:ext cx="1993447" cy="1993447"/>
            </a:xfrm>
            <a:prstGeom prst="pieWedg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4" name="Cirkel 16"/>
            <p:cNvSpPr txBox="1"/>
            <p:nvPr/>
          </p:nvSpPr>
          <p:spPr>
            <a:xfrm rot="21600000">
              <a:off x="3894469" y="2347940"/>
              <a:ext cx="1409580" cy="14095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 err="1">
                  <a:solidFill>
                    <a:schemeClr val="bg1"/>
                  </a:solidFill>
                </a:rPr>
                <a:t>Interaction</a:t>
              </a:r>
              <a:r>
                <a:rPr lang="sv-SE" sz="1600" kern="1200" dirty="0">
                  <a:solidFill>
                    <a:schemeClr val="bg1"/>
                  </a:solidFill>
                </a:rPr>
                <a:t> and integration </a:t>
              </a:r>
              <a:r>
                <a:rPr lang="sv-SE" sz="1600" kern="1200" dirty="0" err="1">
                  <a:solidFill>
                    <a:schemeClr val="bg1"/>
                  </a:solidFill>
                </a:rPr>
                <a:t>of</a:t>
              </a:r>
              <a:r>
                <a:rPr lang="sv-SE" sz="1600" kern="1200" dirty="0">
                  <a:solidFill>
                    <a:schemeClr val="bg1"/>
                  </a:solidFill>
                </a:rPr>
                <a:t> </a:t>
              </a:r>
              <a:r>
                <a:rPr lang="sv-SE" sz="1600" kern="1200" dirty="0" err="1">
                  <a:solidFill>
                    <a:schemeClr val="bg1"/>
                  </a:solidFill>
                </a:rPr>
                <a:t>elites</a:t>
              </a:r>
              <a:endParaRPr lang="sv-SE" sz="16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upp 37"/>
          <p:cNvGrpSpPr/>
          <p:nvPr/>
        </p:nvGrpSpPr>
        <p:grpSpPr>
          <a:xfrm>
            <a:off x="2124635" y="3975067"/>
            <a:ext cx="1993447" cy="1993447"/>
            <a:chOff x="1808945" y="2347940"/>
            <a:chExt cx="1993447" cy="199344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1" name="Cirkel 40"/>
            <p:cNvSpPr/>
            <p:nvPr/>
          </p:nvSpPr>
          <p:spPr>
            <a:xfrm rot="16200000">
              <a:off x="1808945" y="2347940"/>
              <a:ext cx="1993447" cy="1993447"/>
            </a:xfrm>
            <a:prstGeom prst="pieWedg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2" name="Cirkel 18"/>
            <p:cNvSpPr txBox="1"/>
            <p:nvPr/>
          </p:nvSpPr>
          <p:spPr>
            <a:xfrm rot="21600000">
              <a:off x="2392812" y="2347940"/>
              <a:ext cx="1409580" cy="14095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600" kern="1200" dirty="0"/>
                <a:t>Challengers to </a:t>
              </a:r>
              <a:r>
                <a:rPr lang="sv-SE" sz="1600" kern="1200" dirty="0" err="1"/>
                <a:t>elites</a:t>
              </a:r>
              <a:r>
                <a:rPr lang="sv-SE" sz="1600" kern="1200" dirty="0"/>
                <a:t> (TSIV)</a:t>
              </a:r>
            </a:p>
          </p:txBody>
        </p:sp>
      </p:grpSp>
      <p:sp>
        <p:nvSpPr>
          <p:cNvPr id="39" name="Cirkelformad pil 38"/>
          <p:cNvSpPr/>
          <p:nvPr/>
        </p:nvSpPr>
        <p:spPr>
          <a:xfrm>
            <a:off x="3819986" y="3473120"/>
            <a:ext cx="688268" cy="598494"/>
          </a:xfrm>
          <a:prstGeom prst="circular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Cirkelformad pil 39"/>
          <p:cNvSpPr/>
          <p:nvPr/>
        </p:nvSpPr>
        <p:spPr>
          <a:xfrm rot="10800000">
            <a:off x="3819987" y="3703310"/>
            <a:ext cx="688268" cy="598494"/>
          </a:xfrm>
          <a:prstGeom prst="circular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67B8A20-C7C7-F2C0-72A8-C6526C06F17C}"/>
              </a:ext>
            </a:extLst>
          </p:cNvPr>
          <p:cNvSpPr txBox="1"/>
          <p:nvPr/>
        </p:nvSpPr>
        <p:spPr>
          <a:xfrm>
            <a:off x="7920826" y="1659489"/>
            <a:ext cx="38711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Comparisons</a:t>
            </a:r>
            <a:r>
              <a:rPr lang="sv-SE" dirty="0"/>
              <a:t> </a:t>
            </a:r>
            <a:r>
              <a:rPr lang="sv-SE" dirty="0" err="1"/>
              <a:t>across</a:t>
            </a:r>
            <a:r>
              <a:rPr lang="sv-SE" dirty="0"/>
              <a:t> ’civil </a:t>
            </a:r>
            <a:r>
              <a:rPr lang="sv-SE" dirty="0" err="1"/>
              <a:t>society</a:t>
            </a:r>
            <a:r>
              <a:rPr lang="sv-SE" dirty="0"/>
              <a:t> </a:t>
            </a:r>
            <a:r>
              <a:rPr lang="sv-SE" dirty="0" err="1"/>
              <a:t>regimes</a:t>
            </a:r>
            <a:r>
              <a:rPr lang="sv-SE" dirty="0"/>
              <a:t>’ (</a:t>
            </a:r>
            <a:r>
              <a:rPr lang="sv-SE" dirty="0" err="1"/>
              <a:t>Italy</a:t>
            </a:r>
            <a:r>
              <a:rPr lang="sv-SE" dirty="0"/>
              <a:t>, </a:t>
            </a:r>
            <a:r>
              <a:rPr lang="sv-SE" dirty="0" err="1"/>
              <a:t>Poland</a:t>
            </a:r>
            <a:r>
              <a:rPr lang="sv-SE" dirty="0"/>
              <a:t>, Sweden, the UK and </a:t>
            </a:r>
            <a:r>
              <a:rPr lang="sv-SE" dirty="0" err="1"/>
              <a:t>also</a:t>
            </a:r>
            <a:r>
              <a:rPr lang="sv-SE" dirty="0"/>
              <a:t> EU </a:t>
            </a:r>
            <a:r>
              <a:rPr lang="sv-SE" dirty="0" err="1"/>
              <a:t>level</a:t>
            </a:r>
            <a:r>
              <a:rPr lang="sv-S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Mixed </a:t>
            </a:r>
            <a:r>
              <a:rPr lang="sv-SE" dirty="0" err="1"/>
              <a:t>methods</a:t>
            </a:r>
            <a:r>
              <a:rPr lang="sv-SE" dirty="0"/>
              <a:t>: survey data, </a:t>
            </a:r>
            <a:r>
              <a:rPr lang="sv-SE" dirty="0" err="1"/>
              <a:t>biographical</a:t>
            </a:r>
            <a:r>
              <a:rPr lang="sv-SE" dirty="0"/>
              <a:t> data, </a:t>
            </a:r>
            <a:r>
              <a:rPr lang="sv-SE" dirty="0" err="1"/>
              <a:t>interviews</a:t>
            </a:r>
            <a:r>
              <a:rPr lang="sv-SE" dirty="0"/>
              <a:t> and observations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402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Composition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civil </a:t>
            </a:r>
            <a:r>
              <a:rPr lang="sv-SE" dirty="0" err="1"/>
              <a:t>society</a:t>
            </a:r>
            <a:r>
              <a:rPr lang="sv-SE" dirty="0"/>
              <a:t> </a:t>
            </a:r>
            <a:r>
              <a:rPr lang="sv-SE" dirty="0" err="1"/>
              <a:t>elites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6451" y="1843907"/>
            <a:ext cx="6000750" cy="4723148"/>
          </a:xfrm>
        </p:spPr>
        <p:txBody>
          <a:bodyPr/>
          <a:lstStyle/>
          <a:p>
            <a:r>
              <a:rPr lang="en-GB" sz="2000" b="1" dirty="0"/>
              <a:t>Focus: cross country comparisons </a:t>
            </a:r>
            <a:r>
              <a:rPr lang="en-GB" sz="2000" dirty="0"/>
              <a:t>of those at the top, attitudes, capital and networks</a:t>
            </a:r>
          </a:p>
          <a:p>
            <a:r>
              <a:rPr lang="en-GB" sz="2000" b="1" dirty="0"/>
              <a:t>Database(s) </a:t>
            </a:r>
            <a:r>
              <a:rPr lang="en-GB" sz="2000" dirty="0"/>
              <a:t>of powerful CSOs (300-400 in each context)</a:t>
            </a:r>
          </a:p>
          <a:p>
            <a:pPr marL="800100" lvl="1" indent="-342900"/>
            <a:r>
              <a:rPr lang="en-GB" sz="1600" dirty="0"/>
              <a:t>Organizational ”Elite score” measuring resources and recognition </a:t>
            </a:r>
          </a:p>
          <a:p>
            <a:pPr marL="800100" lvl="1" indent="-342900"/>
            <a:r>
              <a:rPr lang="en-GB" sz="1600" dirty="0"/>
              <a:t>Database of ”short biographies” of leaders at the top of the pyramid</a:t>
            </a:r>
          </a:p>
          <a:p>
            <a:pPr marL="800100" lvl="1" indent="-342900"/>
            <a:r>
              <a:rPr lang="en-GB" sz="1600" dirty="0"/>
              <a:t>Database of interlock/networks of leaders in four countries and at EU level</a:t>
            </a:r>
          </a:p>
          <a:p>
            <a:pPr marL="800100" lvl="1" indent="-342900"/>
            <a:r>
              <a:rPr lang="en-GB" sz="1600" dirty="0"/>
              <a:t>Survey of leaders of major CSOs in four countries, and at EU level</a:t>
            </a:r>
          </a:p>
          <a:p>
            <a:r>
              <a:rPr lang="pl-PL" sz="2000" b="1" dirty="0"/>
              <a:t>Outcomes</a:t>
            </a:r>
            <a:r>
              <a:rPr lang="pl-PL" sz="2000" dirty="0"/>
              <a:t>: </a:t>
            </a:r>
            <a:r>
              <a:rPr lang="sv-SE" sz="2000" dirty="0"/>
              <a:t>Social </a:t>
            </a:r>
            <a:r>
              <a:rPr lang="sv-SE" sz="2000" dirty="0" err="1"/>
              <a:t>characteristics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those</a:t>
            </a:r>
            <a:r>
              <a:rPr lang="sv-SE" sz="2000" dirty="0"/>
              <a:t> at the </a:t>
            </a:r>
            <a:r>
              <a:rPr lang="sv-SE" sz="2000" dirty="0" err="1"/>
              <a:t>top</a:t>
            </a:r>
            <a:r>
              <a:rPr lang="sv-SE" sz="2000" dirty="0"/>
              <a:t> in relation to </a:t>
            </a:r>
            <a:r>
              <a:rPr lang="en-GB" sz="2000" dirty="0"/>
              <a:t>other elite groups </a:t>
            </a:r>
            <a:r>
              <a:rPr lang="en-GB" sz="2000" i="1" dirty="0"/>
              <a:t>and </a:t>
            </a:r>
            <a:r>
              <a:rPr lang="en-GB" sz="2000" dirty="0"/>
              <a:t>the general population.</a:t>
            </a:r>
          </a:p>
          <a:p>
            <a:endParaRPr lang="en-GB" dirty="0"/>
          </a:p>
        </p:txBody>
      </p:sp>
      <p:graphicFrame>
        <p:nvGraphicFramePr>
          <p:cNvPr id="5" name="Platshållare för innehåll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179110"/>
              </p:ext>
            </p:extLst>
          </p:nvPr>
        </p:nvGraphicFramePr>
        <p:xfrm>
          <a:off x="6471137" y="2195598"/>
          <a:ext cx="6057715" cy="325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614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0"/>
          <a:stretch/>
        </p:blipFill>
        <p:spPr>
          <a:xfrm>
            <a:off x="9457613" y="1905308"/>
            <a:ext cx="2200988" cy="166656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Reproduction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civil </a:t>
            </a:r>
            <a:r>
              <a:rPr lang="sv-SE" dirty="0" err="1"/>
              <a:t>society</a:t>
            </a:r>
            <a:r>
              <a:rPr lang="sv-SE" dirty="0"/>
              <a:t> </a:t>
            </a:r>
            <a:r>
              <a:rPr lang="sv-SE" dirty="0" err="1"/>
              <a:t>elites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6449" y="1843907"/>
            <a:ext cx="5911503" cy="3563159"/>
          </a:xfrm>
        </p:spPr>
        <p:txBody>
          <a:bodyPr/>
          <a:lstStyle/>
          <a:p>
            <a:r>
              <a:rPr lang="pl-PL" b="1" dirty="0"/>
              <a:t>Focus</a:t>
            </a:r>
            <a:r>
              <a:rPr lang="pl-PL" dirty="0"/>
              <a:t>: </a:t>
            </a:r>
            <a:r>
              <a:rPr lang="en-US" dirty="0"/>
              <a:t>upward mobility into elite positions. Studies of four </a:t>
            </a:r>
            <a:r>
              <a:rPr lang="en-US" b="1" dirty="0"/>
              <a:t>avenues into elite position</a:t>
            </a:r>
            <a:r>
              <a:rPr lang="en-US" dirty="0"/>
              <a:t>: </a:t>
            </a:r>
            <a:r>
              <a:rPr lang="en-US" dirty="0" err="1"/>
              <a:t>i</a:t>
            </a:r>
            <a:r>
              <a:rPr lang="en-US" dirty="0"/>
              <a:t>) appointment, ii) recruitment, iii) training and</a:t>
            </a:r>
            <a:r>
              <a:rPr lang="en-US" i="1" dirty="0"/>
              <a:t> </a:t>
            </a:r>
            <a:r>
              <a:rPr lang="en-US" dirty="0"/>
              <a:t>iv) prizes</a:t>
            </a:r>
          </a:p>
          <a:p>
            <a:r>
              <a:rPr lang="en-US" b="1" dirty="0"/>
              <a:t>Empirical examples</a:t>
            </a:r>
            <a:r>
              <a:rPr lang="en-US" dirty="0"/>
              <a:t>: Review of leadership programs and civil society prizes; recruitment of leaders; announcements of leaders (presidents/directors)</a:t>
            </a:r>
          </a:p>
          <a:p>
            <a:r>
              <a:rPr lang="en-GB" b="1" dirty="0"/>
              <a:t>Outcome</a:t>
            </a:r>
            <a:r>
              <a:rPr lang="en-GB" dirty="0"/>
              <a:t>: Elite vs leader backgrounds and capitals. Elites should be charismatic, more important than able to represent. </a:t>
            </a:r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6007" y="1843907"/>
            <a:ext cx="3273059" cy="184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953" y="3685003"/>
            <a:ext cx="4957062" cy="17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33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Integration </a:t>
            </a:r>
            <a:r>
              <a:rPr lang="sv-SE" dirty="0" err="1"/>
              <a:t>of</a:t>
            </a:r>
            <a:r>
              <a:rPr lang="sv-SE" dirty="0"/>
              <a:t> civil </a:t>
            </a:r>
            <a:r>
              <a:rPr lang="sv-SE" dirty="0" err="1"/>
              <a:t>society</a:t>
            </a:r>
            <a:r>
              <a:rPr lang="sv-SE" dirty="0"/>
              <a:t> </a:t>
            </a:r>
            <a:r>
              <a:rPr lang="sv-SE" dirty="0" err="1"/>
              <a:t>elites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419849" y="1652661"/>
            <a:ext cx="5287235" cy="4528971"/>
          </a:xfrm>
        </p:spPr>
        <p:txBody>
          <a:bodyPr/>
          <a:lstStyle/>
          <a:p>
            <a:r>
              <a:rPr lang="en-US" b="1" dirty="0"/>
              <a:t>Focus on</a:t>
            </a:r>
            <a:r>
              <a:rPr lang="en-US" dirty="0"/>
              <a:t>: Revolving doors between politics, business and civil society. What types of resources are used, gained, and lost when moving across fields.</a:t>
            </a:r>
          </a:p>
          <a:p>
            <a:r>
              <a:rPr lang="en-US" b="1" dirty="0"/>
              <a:t>Empirical work</a:t>
            </a:r>
            <a:r>
              <a:rPr lang="en-US" dirty="0"/>
              <a:t>: interviews with boundary-crossers; ethnographic research at arenas at of elite integration</a:t>
            </a:r>
          </a:p>
          <a:p>
            <a:r>
              <a:rPr lang="en-US" b="1" dirty="0"/>
              <a:t>Outcome</a:t>
            </a:r>
            <a:r>
              <a:rPr lang="en-US" dirty="0"/>
              <a:t>: High degrees of elite integration in UK, less in Sweden, Italy or Poland. Power elites do not recognize sector differences, they just move. </a:t>
            </a:r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6498984D-2D41-1E72-52D5-0121DDF43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FAD1C3A-7EF6-6C12-4C7F-E4BF394F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38" y="1762125"/>
            <a:ext cx="5086837" cy="36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3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6450" y="242700"/>
            <a:ext cx="10458450" cy="1139825"/>
          </a:xfrm>
        </p:spPr>
        <p:txBody>
          <a:bodyPr/>
          <a:lstStyle/>
          <a:p>
            <a:r>
              <a:rPr lang="pl-PL" dirty="0" err="1"/>
              <a:t>Challengers</a:t>
            </a:r>
            <a:r>
              <a:rPr lang="sv-SE" dirty="0"/>
              <a:t> to civil </a:t>
            </a:r>
            <a:r>
              <a:rPr lang="sv-SE" dirty="0" err="1"/>
              <a:t>society</a:t>
            </a:r>
            <a:r>
              <a:rPr lang="sv-SE" dirty="0"/>
              <a:t> </a:t>
            </a:r>
            <a:r>
              <a:rPr lang="sv-SE" dirty="0" err="1"/>
              <a:t>elites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06587" y="1788487"/>
            <a:ext cx="7287491" cy="4390648"/>
          </a:xfrm>
        </p:spPr>
        <p:txBody>
          <a:bodyPr/>
          <a:lstStyle/>
          <a:p>
            <a:pPr marL="573300" indent="-342900"/>
            <a:r>
              <a:rPr lang="pl-PL" b="1" dirty="0">
                <a:cs typeface="Arial"/>
              </a:rPr>
              <a:t>Focus on: </a:t>
            </a:r>
            <a:r>
              <a:rPr lang="sv-SE" dirty="0">
                <a:cs typeface="Arial"/>
              </a:rPr>
              <a:t>The </a:t>
            </a:r>
            <a:r>
              <a:rPr lang="sv-SE" dirty="0" err="1">
                <a:cs typeface="Arial"/>
              </a:rPr>
              <a:t>challenges</a:t>
            </a:r>
            <a:r>
              <a:rPr lang="sv-SE" dirty="0">
                <a:cs typeface="Arial"/>
              </a:rPr>
              <a:t> and </a:t>
            </a:r>
            <a:r>
              <a:rPr lang="sv-SE" dirty="0" err="1">
                <a:cs typeface="Arial"/>
              </a:rPr>
              <a:t>challengers</a:t>
            </a:r>
            <a:r>
              <a:rPr lang="sv-SE" dirty="0">
                <a:cs typeface="Arial"/>
              </a:rPr>
              <a:t> to civil </a:t>
            </a:r>
            <a:r>
              <a:rPr lang="sv-SE" dirty="0" err="1">
                <a:cs typeface="Arial"/>
              </a:rPr>
              <a:t>society</a:t>
            </a:r>
            <a:r>
              <a:rPr lang="sv-SE" dirty="0">
                <a:cs typeface="Arial"/>
              </a:rPr>
              <a:t> </a:t>
            </a:r>
            <a:r>
              <a:rPr lang="sv-SE" dirty="0" err="1">
                <a:cs typeface="Arial"/>
              </a:rPr>
              <a:t>elites</a:t>
            </a:r>
            <a:r>
              <a:rPr lang="sv-SE" dirty="0">
                <a:cs typeface="Arial"/>
              </a:rPr>
              <a:t>. Political and business </a:t>
            </a:r>
            <a:r>
              <a:rPr lang="sv-SE" dirty="0" err="1">
                <a:cs typeface="Arial"/>
              </a:rPr>
              <a:t>elites</a:t>
            </a:r>
            <a:r>
              <a:rPr lang="sv-SE" dirty="0">
                <a:cs typeface="Arial"/>
              </a:rPr>
              <a:t> </a:t>
            </a:r>
            <a:r>
              <a:rPr lang="sv-SE" dirty="0" err="1">
                <a:cs typeface="Arial"/>
              </a:rPr>
              <a:t>acting</a:t>
            </a:r>
            <a:r>
              <a:rPr lang="sv-SE" dirty="0">
                <a:cs typeface="Arial"/>
              </a:rPr>
              <a:t> as </a:t>
            </a:r>
            <a:r>
              <a:rPr lang="sv-SE" dirty="0" err="1">
                <a:cs typeface="Arial"/>
              </a:rPr>
              <a:t>counter-elites</a:t>
            </a:r>
            <a:r>
              <a:rPr lang="sv-SE" dirty="0">
                <a:cs typeface="Arial"/>
              </a:rPr>
              <a:t> </a:t>
            </a:r>
            <a:r>
              <a:rPr lang="sv-SE" dirty="0" err="1">
                <a:cs typeface="Arial"/>
              </a:rPr>
              <a:t>against</a:t>
            </a:r>
            <a:r>
              <a:rPr lang="sv-SE" dirty="0">
                <a:cs typeface="Arial"/>
              </a:rPr>
              <a:t> CS </a:t>
            </a:r>
            <a:r>
              <a:rPr lang="sv-SE" dirty="0" err="1">
                <a:cs typeface="Arial"/>
              </a:rPr>
              <a:t>elites</a:t>
            </a:r>
            <a:r>
              <a:rPr lang="sv-SE" dirty="0">
                <a:cs typeface="Arial"/>
              </a:rPr>
              <a:t>.</a:t>
            </a:r>
          </a:p>
          <a:p>
            <a:pPr marL="573300" indent="-342900"/>
            <a:r>
              <a:rPr lang="sv-SE" b="1" dirty="0" err="1"/>
              <a:t>Empirical</a:t>
            </a:r>
            <a:r>
              <a:rPr lang="sv-SE" b="1" dirty="0"/>
              <a:t> </a:t>
            </a:r>
            <a:r>
              <a:rPr lang="sv-SE" b="1" dirty="0" err="1"/>
              <a:t>examples</a:t>
            </a:r>
            <a:r>
              <a:rPr lang="pl-PL" b="1" dirty="0"/>
              <a:t>: </a:t>
            </a:r>
            <a:r>
              <a:rPr lang="pl-PL" dirty="0"/>
              <a:t>a) </a:t>
            </a:r>
            <a:r>
              <a:rPr lang="sv-SE" dirty="0" err="1"/>
              <a:t>bottom-up</a:t>
            </a:r>
            <a:r>
              <a:rPr lang="sv-SE" dirty="0"/>
              <a:t> </a:t>
            </a:r>
            <a:r>
              <a:rPr lang="sv-SE" dirty="0" err="1"/>
              <a:t>challengers</a:t>
            </a:r>
            <a:r>
              <a:rPr lang="sv-SE" dirty="0"/>
              <a:t> to civil </a:t>
            </a:r>
            <a:r>
              <a:rPr lang="sv-SE" dirty="0" err="1"/>
              <a:t>societty</a:t>
            </a:r>
            <a:r>
              <a:rPr lang="sv-SE" dirty="0"/>
              <a:t> </a:t>
            </a:r>
            <a:r>
              <a:rPr lang="sv-SE" dirty="0" err="1"/>
              <a:t>elites</a:t>
            </a:r>
            <a:r>
              <a:rPr lang="sv-SE" dirty="0"/>
              <a:t>, </a:t>
            </a:r>
            <a:r>
              <a:rPr lang="sv-SE" dirty="0" err="1"/>
              <a:t>e.g</a:t>
            </a:r>
            <a:r>
              <a:rPr lang="sv-SE" dirty="0"/>
              <a:t>. </a:t>
            </a:r>
            <a:r>
              <a:rPr lang="sv-SE" dirty="0" err="1"/>
              <a:t>mobilization</a:t>
            </a:r>
            <a:r>
              <a:rPr lang="sv-SE" dirty="0"/>
              <a:t> </a:t>
            </a:r>
            <a:r>
              <a:rPr lang="sv-SE" dirty="0" err="1"/>
              <a:t>against</a:t>
            </a:r>
            <a:r>
              <a:rPr lang="sv-SE" dirty="0"/>
              <a:t> </a:t>
            </a:r>
            <a:r>
              <a:rPr lang="sv-SE" dirty="0" err="1"/>
              <a:t>homogeneity</a:t>
            </a:r>
            <a:r>
              <a:rPr lang="sv-SE" dirty="0"/>
              <a:t> at the </a:t>
            </a:r>
            <a:r>
              <a:rPr lang="sv-SE" dirty="0" err="1"/>
              <a:t>top</a:t>
            </a:r>
            <a:r>
              <a:rPr lang="sv-SE" dirty="0"/>
              <a:t>; b) </a:t>
            </a:r>
            <a:r>
              <a:rPr lang="sv-SE" dirty="0" err="1"/>
              <a:t>elite</a:t>
            </a:r>
            <a:r>
              <a:rPr lang="sv-SE" dirty="0"/>
              <a:t> </a:t>
            </a:r>
            <a:r>
              <a:rPr lang="sv-SE" dirty="0" err="1"/>
              <a:t>challengers</a:t>
            </a:r>
            <a:r>
              <a:rPr lang="sv-SE" dirty="0"/>
              <a:t> </a:t>
            </a:r>
            <a:r>
              <a:rPr lang="sv-SE" dirty="0" err="1"/>
              <a:t>emerging</a:t>
            </a:r>
            <a:r>
              <a:rPr lang="sv-SE" dirty="0"/>
              <a:t> </a:t>
            </a:r>
            <a:r>
              <a:rPr lang="sv-SE" dirty="0" err="1"/>
              <a:t>divides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liberal and </a:t>
            </a:r>
            <a:r>
              <a:rPr lang="sv-SE" dirty="0" err="1"/>
              <a:t>conservative</a:t>
            </a:r>
            <a:r>
              <a:rPr lang="sv-SE" dirty="0"/>
              <a:t> </a:t>
            </a:r>
            <a:r>
              <a:rPr lang="sv-SE" dirty="0" err="1"/>
              <a:t>elites</a:t>
            </a:r>
            <a:r>
              <a:rPr lang="sv-SE" dirty="0"/>
              <a:t> in </a:t>
            </a:r>
            <a:r>
              <a:rPr lang="sv-SE" dirty="0" err="1"/>
              <a:t>societies</a:t>
            </a:r>
            <a:endParaRPr lang="sv-SE" dirty="0"/>
          </a:p>
          <a:p>
            <a:pPr marL="573300" indent="-342900"/>
            <a:r>
              <a:rPr lang="en-GB" b="1" dirty="0"/>
              <a:t>Outcomes: </a:t>
            </a:r>
            <a:r>
              <a:rPr lang="en-GB" dirty="0"/>
              <a:t>Elites as in flux. Ideology as ground for elite identification and contestation. Contested definition of elites and counter elites in populist times. </a:t>
            </a:r>
          </a:p>
          <a:p>
            <a:pPr indent="0">
              <a:buNone/>
            </a:pPr>
            <a:endParaRPr lang="pl-PL" dirty="0"/>
          </a:p>
          <a:p>
            <a:pPr indent="0">
              <a:buNone/>
            </a:pPr>
            <a:endParaRPr lang="sv-SE" dirty="0"/>
          </a:p>
        </p:txBody>
      </p:sp>
      <p:pic>
        <p:nvPicPr>
          <p:cNvPr id="1027" name="Picture 3" descr="D:\Dysk 22 marca 2015\FOTO\2019 World Congress of Families Verona i Venecia\Lorenzo fontana.jpg"/>
          <p:cNvPicPr>
            <a:picLocks noChangeAspect="1" noChangeArrowheads="1"/>
          </p:cNvPicPr>
          <p:nvPr/>
        </p:nvPicPr>
        <p:blipFill>
          <a:blip r:embed="rId2"/>
          <a:srcRect r="10546"/>
          <a:stretch>
            <a:fillRect/>
          </a:stretch>
        </p:blipFill>
        <p:spPr bwMode="auto">
          <a:xfrm>
            <a:off x="8315563" y="0"/>
            <a:ext cx="3855799" cy="2332696"/>
          </a:xfrm>
          <a:prstGeom prst="rect">
            <a:avLst/>
          </a:prstGeom>
          <a:noFill/>
        </p:spPr>
      </p:pic>
      <p:pic>
        <p:nvPicPr>
          <p:cNvPr id="1028" name="Picture 4" descr="D:\Dysk 22 marca 2015\FOTO\2019 World Congress of Families Verona i Venecia\marsz dla rodziny 2.jpg"/>
          <p:cNvPicPr>
            <a:picLocks noChangeAspect="1" noChangeArrowheads="1"/>
          </p:cNvPicPr>
          <p:nvPr/>
        </p:nvPicPr>
        <p:blipFill>
          <a:blip r:embed="rId3"/>
          <a:srcRect l="7030"/>
          <a:stretch>
            <a:fillRect/>
          </a:stretch>
        </p:blipFill>
        <p:spPr bwMode="auto">
          <a:xfrm>
            <a:off x="8315563" y="2332696"/>
            <a:ext cx="3855801" cy="2261829"/>
          </a:xfrm>
          <a:prstGeom prst="rect">
            <a:avLst/>
          </a:prstGeom>
          <a:noFill/>
        </p:spPr>
      </p:pic>
      <p:pic>
        <p:nvPicPr>
          <p:cNvPr id="1029" name="Picture 5" descr="D:\Dysk 22 marca 2015\FOTO\2019 World Congress of Families Verona i Venecia\Marsz Cita Transfeminista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5563" y="4583937"/>
            <a:ext cx="3855799" cy="2255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667243"/>
      </p:ext>
    </p:extLst>
  </p:cSld>
  <p:clrMapOvr>
    <a:masterClrMapping/>
  </p:clrMapOvr>
</p:sld>
</file>

<file path=ppt/theme/theme1.xml><?xml version="1.0" encoding="utf-8"?>
<a:theme xmlns:a="http://schemas.openxmlformats.org/drawingml/2006/main" name="eng-16-9-template-ppt-lu350">
  <a:themeElements>
    <a:clrScheme name="Anpassad 3">
      <a:dk1>
        <a:srgbClr val="9C6114"/>
      </a:dk1>
      <a:lt1>
        <a:sysClr val="window" lastClr="FFFFFF"/>
      </a:lt1>
      <a:dk2>
        <a:srgbClr val="000000"/>
      </a:dk2>
      <a:lt2>
        <a:srgbClr val="0000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eng-16-9-template-ppt-lu350</Template>
  <TotalTime>2112</TotalTime>
  <Words>698</Words>
  <Application>Microsoft Office PowerPoint</Application>
  <PresentationFormat>Anpassad</PresentationFormat>
  <Paragraphs>63</Paragraphs>
  <Slides>13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9" baseType="lpstr">
      <vt:lpstr>Arial</vt:lpstr>
      <vt:lpstr>Calibri</vt:lpstr>
      <vt:lpstr>Lucida Grande</vt:lpstr>
      <vt:lpstr>Times New Roman</vt:lpstr>
      <vt:lpstr>Wingdings</vt:lpstr>
      <vt:lpstr>eng-16-9-template-ppt-lu350</vt:lpstr>
      <vt:lpstr>PowerPoint-presentation</vt:lpstr>
      <vt:lpstr>PowerPoint-presentation</vt:lpstr>
      <vt:lpstr>PowerPoint-presentation</vt:lpstr>
      <vt:lpstr>Pushing the research agenda</vt:lpstr>
      <vt:lpstr>Drawing on key themes in elite research</vt:lpstr>
      <vt:lpstr>Composition of civil society elites</vt:lpstr>
      <vt:lpstr>Reproduction of civil society elites</vt:lpstr>
      <vt:lpstr>Integration of civil society elites</vt:lpstr>
      <vt:lpstr>Challengers to civil society elites</vt:lpstr>
      <vt:lpstr>Who are we? </vt:lpstr>
      <vt:lpstr>PowerPoint-presentation</vt:lpstr>
      <vt:lpstr>Focus for workshop</vt:lpstr>
      <vt:lpstr>PowerPoint-presentation</vt:lpstr>
    </vt:vector>
  </TitlesOfParts>
  <Company>LU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Håkan Johansson</dc:creator>
  <cp:lastModifiedBy>Håkan Johansson</cp:lastModifiedBy>
  <cp:revision>144</cp:revision>
  <cp:lastPrinted>2019-05-21T10:51:00Z</cp:lastPrinted>
  <dcterms:created xsi:type="dcterms:W3CDTF">2017-09-11T08:46:41Z</dcterms:created>
  <dcterms:modified xsi:type="dcterms:W3CDTF">2022-11-22T21:08:58Z</dcterms:modified>
</cp:coreProperties>
</file>