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300" r:id="rId3"/>
    <p:sldId id="310" r:id="rId4"/>
    <p:sldId id="299" r:id="rId5"/>
    <p:sldId id="317" r:id="rId6"/>
    <p:sldId id="320" r:id="rId7"/>
    <p:sldId id="30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6" userDrawn="1">
          <p15:clr>
            <a:srgbClr val="A4A3A4"/>
          </p15:clr>
        </p15:guide>
        <p15:guide id="4" pos="4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E61"/>
    <a:srgbClr val="2A3443"/>
    <a:srgbClr val="D0214C"/>
    <a:srgbClr val="16232D"/>
    <a:srgbClr val="263D4F"/>
    <a:srgbClr val="F8CC6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3615" autoAdjust="0"/>
  </p:normalViewPr>
  <p:slideViewPr>
    <p:cSldViewPr snapToGrid="0">
      <p:cViewPr varScale="1">
        <p:scale>
          <a:sx n="78" d="100"/>
          <a:sy n="78" d="100"/>
        </p:scale>
        <p:origin x="59" y="341"/>
      </p:cViewPr>
      <p:guideLst>
        <p:guide orient="horz" pos="2184"/>
        <p:guide pos="3840"/>
        <p:guide pos="216"/>
        <p:guide pos="4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Invoice_Partners%202017\Databases\2017%20Membership%20Progres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sx="1000" sy="1000" algn="tl" rotWithShape="0">
                <a:schemeClr val="bg1"/>
              </a:outerShdw>
            </a:effectLst>
          </c:spPr>
          <c:marker>
            <c:symbol val="circle"/>
            <c:size val="8"/>
            <c:spPr>
              <a:solidFill>
                <a:srgbClr val="CD143D"/>
              </a:solidFill>
              <a:ln w="22225">
                <a:noFill/>
                <a:round/>
              </a:ln>
              <a:effectLst>
                <a:outerShdw dist="25400" dir="2700000" sx="1000" sy="1000" algn="tl" rotWithShape="0">
                  <a:schemeClr val="bg1"/>
                </a:outerShdw>
              </a:effectLst>
            </c:spPr>
          </c:marker>
          <c:dLbls>
            <c:dLbl>
              <c:idx val="1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1682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91-494F-972B-A236E762C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'For Progress Chart'!$A$2:$A$20</c:f>
              <c:strCache>
                <c:ptCount val="19"/>
                <c:pt idx="0">
                  <c:v>Q4 2013</c:v>
                </c:pt>
                <c:pt idx="1">
                  <c:v>Q1 2014</c:v>
                </c:pt>
                <c:pt idx="2">
                  <c:v>Q2 2014</c:v>
                </c:pt>
                <c:pt idx="3">
                  <c:v>Q3 2014</c:v>
                </c:pt>
                <c:pt idx="4">
                  <c:v>Q4 2014</c:v>
                </c:pt>
                <c:pt idx="5">
                  <c:v>Q1 2015</c:v>
                </c:pt>
                <c:pt idx="6">
                  <c:v>Q2 2015</c:v>
                </c:pt>
                <c:pt idx="7">
                  <c:v>Q3 2015</c:v>
                </c:pt>
                <c:pt idx="8">
                  <c:v>Q4 2015</c:v>
                </c:pt>
                <c:pt idx="9">
                  <c:v>Q1 2016</c:v>
                </c:pt>
                <c:pt idx="10">
                  <c:v>Q2 2016</c:v>
                </c:pt>
                <c:pt idx="11">
                  <c:v>Q3 2016</c:v>
                </c:pt>
                <c:pt idx="12">
                  <c:v>Q4 2016</c:v>
                </c:pt>
                <c:pt idx="13">
                  <c:v>Q1 2017</c:v>
                </c:pt>
                <c:pt idx="14">
                  <c:v>Q2 2017</c:v>
                </c:pt>
                <c:pt idx="15">
                  <c:v>Q3 2017</c:v>
                </c:pt>
                <c:pt idx="16">
                  <c:v>Q4 2017</c:v>
                </c:pt>
                <c:pt idx="17">
                  <c:v>Q1 2018</c:v>
                </c:pt>
                <c:pt idx="18">
                  <c:v>Q2 2018</c:v>
                </c:pt>
              </c:strCache>
            </c:strRef>
          </c:cat>
          <c:val>
            <c:numRef>
              <c:f>'For Progress Chart'!$B$2:$B$20</c:f>
              <c:numCache>
                <c:formatCode>General</c:formatCode>
                <c:ptCount val="19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34</c:v>
                </c:pt>
                <c:pt idx="4">
                  <c:v>133</c:v>
                </c:pt>
                <c:pt idx="5">
                  <c:v>145</c:v>
                </c:pt>
                <c:pt idx="6">
                  <c:v>339</c:v>
                </c:pt>
                <c:pt idx="7">
                  <c:v>397</c:v>
                </c:pt>
                <c:pt idx="8">
                  <c:v>575</c:v>
                </c:pt>
                <c:pt idx="9">
                  <c:v>643</c:v>
                </c:pt>
                <c:pt idx="10">
                  <c:v>802</c:v>
                </c:pt>
                <c:pt idx="11">
                  <c:v>870</c:v>
                </c:pt>
                <c:pt idx="12">
                  <c:v>949</c:v>
                </c:pt>
                <c:pt idx="13">
                  <c:v>1136</c:v>
                </c:pt>
                <c:pt idx="14">
                  <c:v>1220</c:v>
                </c:pt>
                <c:pt idx="15">
                  <c:v>1285</c:v>
                </c:pt>
                <c:pt idx="16">
                  <c:v>1410</c:v>
                </c:pt>
                <c:pt idx="17">
                  <c:v>1477</c:v>
                </c:pt>
                <c:pt idx="18">
                  <c:v>1625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91-494F-972B-A236E762CE3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marker val="1"/>
        <c:smooth val="0"/>
        <c:axId val="314947136"/>
        <c:axId val="314947792"/>
      </c:lineChart>
      <c:catAx>
        <c:axId val="31494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947792"/>
        <c:crosses val="autoZero"/>
        <c:auto val="1"/>
        <c:lblAlgn val="ctr"/>
        <c:lblOffset val="100"/>
        <c:noMultiLvlLbl val="0"/>
      </c:catAx>
      <c:valAx>
        <c:axId val="31494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94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2A3443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A9B03-F47D-4D07-893B-06377425D3F8}" type="datetimeFigureOut">
              <a:rPr lang="en-SG" smtClean="0"/>
              <a:t>8/9/2018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D7A90-5E59-4811-9F26-82747D5A5C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63298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D78BD-DF8F-45A2-A8A2-0BBE58B64300}" type="datetimeFigureOut">
              <a:rPr lang="en-SG" smtClean="0"/>
              <a:t>8/9/2018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B17C9-7EE1-41ED-B66B-E19385AB18B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514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B0B43-AF45-8949-8318-B7A09F8017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5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609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69F42ADB-7D30-4CDA-A166-333DE990463F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pic>
        <p:nvPicPr>
          <p:cNvPr id="7" name="Image 2" descr="parimablu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243248"/>
            <a:ext cx="1853803" cy="47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4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884044"/>
            <a:ext cx="911424" cy="60959"/>
          </a:xfrm>
          <a:prstGeom prst="rect">
            <a:avLst/>
          </a:prstGeom>
          <a:solidFill>
            <a:srgbClr val="C33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2" tIns="60936" rIns="121872" bIns="6093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51" y="274640"/>
            <a:ext cx="10623549" cy="855661"/>
          </a:xfrm>
        </p:spPr>
        <p:txBody>
          <a:bodyPr/>
          <a:lstStyle>
            <a:lvl1pPr>
              <a:defRPr>
                <a:solidFill>
                  <a:srgbClr val="2C3E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1" y="1796820"/>
            <a:ext cx="10623549" cy="43293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400"/>
            </a:lvl3pPr>
            <a:lvl4pPr>
              <a:buClr>
                <a:schemeClr val="tx2"/>
              </a:buClr>
              <a:defRPr sz="2400"/>
            </a:lvl4pPr>
            <a:lvl5pPr>
              <a:buClr>
                <a:schemeClr val="tx2"/>
              </a:buCl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958851" y="1123951"/>
            <a:ext cx="10609757" cy="673100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subtitle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lIns="91404" tIns="45702" rIns="91404" bIns="45702"/>
          <a:lstStyle>
            <a:lvl1pPr>
              <a:defRPr/>
            </a:lvl1pPr>
          </a:lstStyle>
          <a:p>
            <a:pPr>
              <a:defRPr/>
            </a:pPr>
            <a:fld id="{98B7AE1B-079F-8944-BCFF-8270FBC30B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Image 2" descr="parimablu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243248"/>
            <a:ext cx="1853803" cy="47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884044"/>
            <a:ext cx="911424" cy="6095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2" tIns="60936" rIns="121872" bIns="6093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51" y="274640"/>
            <a:ext cx="10623549" cy="855661"/>
          </a:xfrm>
        </p:spPr>
        <p:txBody>
          <a:bodyPr/>
          <a:lstStyle>
            <a:lvl1pPr>
              <a:defRPr>
                <a:solidFill>
                  <a:srgbClr val="2C3E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1" y="1796820"/>
            <a:ext cx="10623549" cy="43293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400"/>
            </a:lvl3pPr>
            <a:lvl4pPr>
              <a:buClr>
                <a:schemeClr val="tx2"/>
              </a:buClr>
              <a:defRPr sz="2400"/>
            </a:lvl4pPr>
            <a:lvl5pPr>
              <a:buClr>
                <a:schemeClr val="tx2"/>
              </a:buCl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958851" y="1123951"/>
            <a:ext cx="10609757" cy="673100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subtitle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lIns="91404" tIns="45702" rIns="91404" bIns="45702"/>
          <a:lstStyle>
            <a:lvl1pPr>
              <a:defRPr/>
            </a:lvl1pPr>
          </a:lstStyle>
          <a:p>
            <a:pPr>
              <a:defRPr/>
            </a:pPr>
            <a:fld id="{98B7AE1B-079F-8944-BCFF-8270FBC30B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re 50"/>
          <p:cNvSpPr txBox="1">
            <a:spLocks/>
          </p:cNvSpPr>
          <p:nvPr userDrawn="1"/>
        </p:nvSpPr>
        <p:spPr>
          <a:xfrm flipH="1">
            <a:off x="0" y="5925277"/>
            <a:ext cx="12192000" cy="932723"/>
          </a:xfrm>
          <a:prstGeom prst="rect">
            <a:avLst/>
          </a:prstGeom>
          <a:solidFill>
            <a:srgbClr val="C30D37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21872" tIns="60936" rIns="121872" bIns="60936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dirty="0">
                <a:solidFill>
                  <a:schemeClr val="bg1"/>
                </a:solidFill>
              </a:rPr>
              <a:t>  </a:t>
            </a:r>
            <a:endParaRPr lang="en-US" sz="4267" dirty="0"/>
          </a:p>
        </p:txBody>
      </p:sp>
      <p:pic>
        <p:nvPicPr>
          <p:cNvPr id="6" name="Image 33" descr="parimaAll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5" y="6309333"/>
            <a:ext cx="1115951" cy="22443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>
              <a:defRPr sz="3733"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07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3" descr="parimaAll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5" y="6309333"/>
            <a:ext cx="1115951" cy="22443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>
              <a:defRPr sz="3733"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flipH="1">
            <a:off x="0" y="1988840"/>
            <a:ext cx="12192000" cy="2669936"/>
          </a:xfrm>
          <a:prstGeom prst="rect">
            <a:avLst/>
          </a:prstGeom>
          <a:solidFill>
            <a:srgbClr val="2A3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584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733"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mage 33" descr="parimaAll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482" y="6264232"/>
            <a:ext cx="1656343" cy="333120"/>
          </a:xfrm>
          <a:prstGeom prst="rect">
            <a:avLst/>
          </a:prstGeom>
        </p:spPr>
      </p:pic>
      <p:sp>
        <p:nvSpPr>
          <p:cNvPr id="7" name="Titre 50"/>
          <p:cNvSpPr txBox="1">
            <a:spLocks/>
          </p:cNvSpPr>
          <p:nvPr userDrawn="1"/>
        </p:nvSpPr>
        <p:spPr>
          <a:xfrm flipH="1">
            <a:off x="0" y="5925277"/>
            <a:ext cx="12192000" cy="932723"/>
          </a:xfrm>
          <a:prstGeom prst="rect">
            <a:avLst/>
          </a:prstGeom>
          <a:solidFill>
            <a:srgbClr val="2A3443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21872" tIns="60936" rIns="121872" bIns="60936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33" dirty="0"/>
          </a:p>
        </p:txBody>
      </p:sp>
      <p:pic>
        <p:nvPicPr>
          <p:cNvPr id="8" name="Image 22" descr="parima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09321"/>
            <a:ext cx="1092432" cy="2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2A34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914400" y="2130438"/>
            <a:ext cx="10363200" cy="1470025"/>
          </a:xfrm>
          <a:prstGeom prst="rect">
            <a:avLst/>
          </a:prstGeom>
        </p:spPr>
        <p:txBody>
          <a:bodyPr vert="horz" lIns="121872" tIns="60936" rIns="121872" bIns="60936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4267" dirty="0">
                <a:solidFill>
                  <a:schemeClr val="bg2"/>
                </a:solidFill>
              </a:rPr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  <a:latin typeface="Calibri"/>
                <a:cs typeface="Calibri"/>
              </a:defRPr>
            </a:lvl1pPr>
            <a:lvl2pPr marL="609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14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4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  <a:lvl5pPr>
              <a:defRPr sz="24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69F42ADB-7D30-4CDA-A166-333DE990463F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pic>
        <p:nvPicPr>
          <p:cNvPr id="8" name="Image 2" descr="parimablu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243248"/>
            <a:ext cx="1853803" cy="47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69F42ADB-7D30-4CDA-A166-333DE990463F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04" tIns="45702" rIns="91404" bIns="45702" rtlCol="0">
            <a:normAutofit/>
          </a:bodyPr>
          <a:lstStyle>
            <a:lvl1pPr>
              <a:defRPr sz="24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4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  <a:lvl5pPr>
              <a:defRPr sz="24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9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133" b="0"/>
            </a:lvl1pPr>
            <a:lvl2pPr marL="609357" indent="0">
              <a:buNone/>
              <a:defRPr sz="2667" b="1"/>
            </a:lvl2pPr>
            <a:lvl3pPr marL="1218714" indent="0">
              <a:buNone/>
              <a:defRPr sz="2400" b="1"/>
            </a:lvl3pPr>
            <a:lvl4pPr marL="1828070" indent="0">
              <a:buNone/>
              <a:defRPr sz="2133" b="1"/>
            </a:lvl4pPr>
            <a:lvl5pPr marL="2437424" indent="0">
              <a:buNone/>
              <a:defRPr sz="2133" b="1"/>
            </a:lvl5pPr>
            <a:lvl6pPr marL="3046774" indent="0">
              <a:buNone/>
              <a:defRPr sz="2133" b="1"/>
            </a:lvl6pPr>
            <a:lvl7pPr marL="3656141" indent="0">
              <a:buNone/>
              <a:defRPr sz="2133" b="1"/>
            </a:lvl7pPr>
            <a:lvl8pPr marL="4265491" indent="0">
              <a:buNone/>
              <a:defRPr sz="2133" b="1"/>
            </a:lvl8pPr>
            <a:lvl9pPr marL="4874846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133" b="0"/>
            </a:lvl1pPr>
            <a:lvl2pPr marL="609357" indent="0">
              <a:buNone/>
              <a:defRPr sz="2667" b="1"/>
            </a:lvl2pPr>
            <a:lvl3pPr marL="1218714" indent="0">
              <a:buNone/>
              <a:defRPr sz="2400" b="1"/>
            </a:lvl3pPr>
            <a:lvl4pPr marL="1828070" indent="0">
              <a:buNone/>
              <a:defRPr sz="2133" b="1"/>
            </a:lvl4pPr>
            <a:lvl5pPr marL="2437424" indent="0">
              <a:buNone/>
              <a:defRPr sz="2133" b="1"/>
            </a:lvl5pPr>
            <a:lvl6pPr marL="3046774" indent="0">
              <a:buNone/>
              <a:defRPr sz="2133" b="1"/>
            </a:lvl6pPr>
            <a:lvl7pPr marL="3656141" indent="0">
              <a:buNone/>
              <a:defRPr sz="2133" b="1"/>
            </a:lvl7pPr>
            <a:lvl8pPr marL="4265491" indent="0">
              <a:buNone/>
              <a:defRPr sz="2133" b="1"/>
            </a:lvl8pPr>
            <a:lvl9pPr marL="487484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Image 2" descr="parimablu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243248"/>
            <a:ext cx="1853803" cy="47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lIns="91404" tIns="45702" rIns="91404" bIns="45702"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23392" y="1604797"/>
            <a:ext cx="246189" cy="492394"/>
          </a:xfrm>
          <a:prstGeom prst="rect">
            <a:avLst/>
          </a:prstGeom>
          <a:noFill/>
        </p:spPr>
        <p:txBody>
          <a:bodyPr wrap="none" lIns="121872" tIns="60936" rIns="121872" bIns="60936" rtlCol="0">
            <a:spAutoFit/>
          </a:bodyPr>
          <a:lstStyle/>
          <a:p>
            <a:endParaRPr lang="en-US" sz="2400" dirty="0"/>
          </a:p>
        </p:txBody>
      </p:sp>
      <p:pic>
        <p:nvPicPr>
          <p:cNvPr id="8" name="Image 2" descr="parimablu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243248"/>
            <a:ext cx="1853803" cy="47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0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4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4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357" indent="0">
              <a:buNone/>
              <a:defRPr sz="1600"/>
            </a:lvl2pPr>
            <a:lvl3pPr marL="1218714" indent="0">
              <a:buNone/>
              <a:defRPr sz="1333"/>
            </a:lvl3pPr>
            <a:lvl4pPr marL="1828070" indent="0">
              <a:buNone/>
              <a:defRPr sz="1200"/>
            </a:lvl4pPr>
            <a:lvl5pPr marL="2437424" indent="0">
              <a:buNone/>
              <a:defRPr sz="1200"/>
            </a:lvl5pPr>
            <a:lvl6pPr marL="3046774" indent="0">
              <a:buNone/>
              <a:defRPr sz="1200"/>
            </a:lvl6pPr>
            <a:lvl7pPr marL="3656141" indent="0">
              <a:buNone/>
              <a:defRPr sz="1200"/>
            </a:lvl7pPr>
            <a:lvl8pPr marL="4265491" indent="0">
              <a:buNone/>
              <a:defRPr sz="1200"/>
            </a:lvl8pPr>
            <a:lvl9pPr marL="487484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lIns="91404" tIns="45702" rIns="91404" bIns="45702"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Image 2" descr="parimablu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243248"/>
            <a:ext cx="1853803" cy="47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357" indent="0">
              <a:buNone/>
              <a:defRPr sz="3733"/>
            </a:lvl2pPr>
            <a:lvl3pPr marL="1218714" indent="0">
              <a:buNone/>
              <a:defRPr sz="3200"/>
            </a:lvl3pPr>
            <a:lvl4pPr marL="1828070" indent="0">
              <a:buNone/>
              <a:defRPr sz="2667"/>
            </a:lvl4pPr>
            <a:lvl5pPr marL="2437424" indent="0">
              <a:buNone/>
              <a:defRPr sz="2667"/>
            </a:lvl5pPr>
            <a:lvl6pPr marL="3046774" indent="0">
              <a:buNone/>
              <a:defRPr sz="2667"/>
            </a:lvl6pPr>
            <a:lvl7pPr marL="3656141" indent="0">
              <a:buNone/>
              <a:defRPr sz="2667"/>
            </a:lvl7pPr>
            <a:lvl8pPr marL="4265491" indent="0">
              <a:buNone/>
              <a:defRPr sz="2667"/>
            </a:lvl8pPr>
            <a:lvl9pPr marL="4874846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357" indent="0">
              <a:buNone/>
              <a:defRPr sz="1600"/>
            </a:lvl2pPr>
            <a:lvl3pPr marL="1218714" indent="0">
              <a:buNone/>
              <a:defRPr sz="1333"/>
            </a:lvl3pPr>
            <a:lvl4pPr marL="1828070" indent="0">
              <a:buNone/>
              <a:defRPr sz="1200"/>
            </a:lvl4pPr>
            <a:lvl5pPr marL="2437424" indent="0">
              <a:buNone/>
              <a:defRPr sz="1200"/>
            </a:lvl5pPr>
            <a:lvl6pPr marL="3046774" indent="0">
              <a:buNone/>
              <a:defRPr sz="1200"/>
            </a:lvl6pPr>
            <a:lvl7pPr marL="3656141" indent="0">
              <a:buNone/>
              <a:defRPr sz="1200"/>
            </a:lvl7pPr>
            <a:lvl8pPr marL="4265491" indent="0">
              <a:buNone/>
              <a:defRPr sz="1200"/>
            </a:lvl8pPr>
            <a:lvl9pPr marL="487484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lIns="91404" tIns="45702" rIns="91404" bIns="45702"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Image 2" descr="parimablu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243248"/>
            <a:ext cx="1853803" cy="47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5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lIns="91404" tIns="45702" rIns="91404" bIns="45702"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0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lIns="91404" tIns="45702" rIns="91404" bIns="45702"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4" tIns="45702" rIns="91404" bIns="4570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04" tIns="45702" rIns="91404" bIns="4570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69F42ADB-7D30-4CDA-A166-333DE990463F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1218714" rtl="0" eaLnBrk="1" latinLnBrk="0" hangingPunct="1">
        <a:spcBef>
          <a:spcPct val="0"/>
        </a:spcBef>
        <a:buNone/>
        <a:defRPr sz="4267" b="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457010" indent="-457010" algn="l" defTabSz="121871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bg1">
              <a:lumMod val="65000"/>
            </a:schemeClr>
          </a:solidFill>
          <a:latin typeface="Calibri"/>
          <a:ea typeface="+mn-ea"/>
          <a:cs typeface="Calibri"/>
        </a:defRPr>
      </a:lvl1pPr>
      <a:lvl2pPr marL="990203" indent="-380846" algn="l" defTabSz="121871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>
              <a:lumMod val="65000"/>
            </a:schemeClr>
          </a:solidFill>
          <a:latin typeface="Calibri"/>
          <a:ea typeface="+mn-ea"/>
          <a:cs typeface="Calibri"/>
        </a:defRPr>
      </a:lvl2pPr>
      <a:lvl3pPr marL="1523386" indent="-304684" algn="l" defTabSz="1218714" rtl="0" eaLnBrk="1" latinLnBrk="0" hangingPunct="1">
        <a:spcBef>
          <a:spcPct val="20000"/>
        </a:spcBef>
        <a:buFont typeface="Arial" pitchFamily="34" charset="0"/>
        <a:buChar char="•"/>
        <a:defRPr sz="1467" kern="1200">
          <a:solidFill>
            <a:schemeClr val="bg1">
              <a:lumMod val="65000"/>
            </a:schemeClr>
          </a:solidFill>
          <a:latin typeface="Calibri"/>
          <a:ea typeface="+mn-ea"/>
          <a:cs typeface="Calibri"/>
        </a:defRPr>
      </a:lvl3pPr>
      <a:lvl4pPr marL="2132755" indent="-304684" algn="l" defTabSz="1218714" rtl="0" eaLnBrk="1" latinLnBrk="0" hangingPunct="1">
        <a:spcBef>
          <a:spcPct val="20000"/>
        </a:spcBef>
        <a:buFont typeface="Arial" pitchFamily="34" charset="0"/>
        <a:buChar char="–"/>
        <a:defRPr sz="1467" kern="1200">
          <a:solidFill>
            <a:schemeClr val="bg1">
              <a:lumMod val="65000"/>
            </a:schemeClr>
          </a:solidFill>
          <a:latin typeface="Calibri"/>
          <a:ea typeface="+mn-ea"/>
          <a:cs typeface="Calibri"/>
        </a:defRPr>
      </a:lvl4pPr>
      <a:lvl5pPr marL="2742099" indent="-304684" algn="l" defTabSz="1218714" rtl="0" eaLnBrk="1" latinLnBrk="0" hangingPunct="1">
        <a:spcBef>
          <a:spcPct val="20000"/>
        </a:spcBef>
        <a:buFont typeface="Arial" pitchFamily="34" charset="0"/>
        <a:buChar char="»"/>
        <a:defRPr sz="1467" kern="1200">
          <a:solidFill>
            <a:schemeClr val="bg1">
              <a:lumMod val="65000"/>
            </a:schemeClr>
          </a:solidFill>
          <a:latin typeface="Calibri"/>
          <a:ea typeface="+mn-ea"/>
          <a:cs typeface="Calibri"/>
        </a:defRPr>
      </a:lvl5pPr>
      <a:lvl6pPr marL="3351456" indent="-304684" algn="l" defTabSz="121871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813" indent="-304684" algn="l" defTabSz="121871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0" indent="-304684" algn="l" defTabSz="121871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527" indent="-304684" algn="l" defTabSz="121871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57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14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0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24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74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41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1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6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20171117%20PARIMA%20promo%20video%20SINGAPORE%202017%20CONFERENCE.mp4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5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Relationship Id="rId27" Type="http://schemas.openxmlformats.org/officeDocument/2006/relationships/image" Target="../media/image31.jpeg"/><Relationship Id="rId30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4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85374" y="3889445"/>
            <a:ext cx="10737188" cy="2020915"/>
          </a:xfrm>
          <a:prstGeom prst="rect">
            <a:avLst/>
          </a:prstGeom>
        </p:spPr>
        <p:txBody>
          <a:bodyPr vert="horz" lIns="121872" tIns="60936" rIns="121872" bIns="60936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1219170">
              <a:lnSpc>
                <a:spcPct val="120000"/>
              </a:lnSpc>
            </a:pPr>
            <a:r>
              <a:rPr lang="en-US" sz="1867" dirty="0">
                <a:solidFill>
                  <a:schemeClr val="bg1"/>
                </a:solidFill>
                <a:latin typeface="Calibri"/>
                <a:cs typeface="Calibri"/>
              </a:rPr>
              <a:t>PARIMA is the </a:t>
            </a:r>
            <a:r>
              <a:rPr lang="en-US" sz="1867" b="1" dirty="0">
                <a:solidFill>
                  <a:schemeClr val="bg1"/>
                </a:solidFill>
                <a:latin typeface="Calibri"/>
                <a:cs typeface="Calibri"/>
              </a:rPr>
              <a:t>Pan-Asia Risk and Insurance Management Association</a:t>
            </a:r>
            <a:r>
              <a:rPr lang="en-US" sz="1867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</a:p>
          <a:p>
            <a:pPr algn="ctr" defTabSz="1219170">
              <a:lnSpc>
                <a:spcPct val="120000"/>
              </a:lnSpc>
            </a:pPr>
            <a:r>
              <a:rPr lang="en-US" sz="1867" dirty="0">
                <a:solidFill>
                  <a:schemeClr val="bg1"/>
                </a:solidFill>
                <a:latin typeface="Calibri"/>
                <a:cs typeface="Calibri"/>
              </a:rPr>
              <a:t>It is a </a:t>
            </a:r>
            <a:r>
              <a:rPr lang="en-US" sz="1867" b="1" dirty="0">
                <a:solidFill>
                  <a:schemeClr val="bg1"/>
                </a:solidFill>
                <a:latin typeface="Calibri"/>
                <a:cs typeface="Calibri"/>
              </a:rPr>
              <a:t>non-profit </a:t>
            </a:r>
            <a:r>
              <a:rPr lang="en-US" sz="1867" dirty="0">
                <a:solidFill>
                  <a:schemeClr val="bg1"/>
                </a:solidFill>
                <a:latin typeface="Calibri"/>
                <a:cs typeface="Calibri"/>
              </a:rPr>
              <a:t>professional association </a:t>
            </a:r>
            <a:r>
              <a:rPr lang="en-SG" sz="1867" dirty="0">
                <a:solidFill>
                  <a:schemeClr val="bg1"/>
                </a:solidFill>
                <a:latin typeface="Calibri"/>
                <a:cs typeface="Calibri"/>
              </a:rPr>
              <a:t>aims to strengthen the profession and culture of risk management across Asia Pacific. It is open to all who manages Risks, Security and Insurance for their organisation.</a:t>
            </a:r>
            <a:endParaRPr lang="en-US" sz="1867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 defTabSz="1219170">
              <a:lnSpc>
                <a:spcPct val="120000"/>
              </a:lnSpc>
            </a:pPr>
            <a:endParaRPr lang="en-US" sz="1867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 defTabSz="1219170">
              <a:lnSpc>
                <a:spcPct val="120000"/>
              </a:lnSpc>
            </a:pPr>
            <a:r>
              <a:rPr lang="en-US" sz="1867" dirty="0">
                <a:solidFill>
                  <a:schemeClr val="bg1"/>
                </a:solidFill>
                <a:latin typeface="Calibri"/>
                <a:cs typeface="Calibri"/>
              </a:rPr>
              <a:t>PARIMA is </a:t>
            </a:r>
            <a:r>
              <a:rPr lang="en-US" sz="1867" b="1" dirty="0">
                <a:solidFill>
                  <a:schemeClr val="bg1"/>
                </a:solidFill>
                <a:latin typeface="Calibri"/>
                <a:cs typeface="Calibri"/>
              </a:rPr>
              <a:t>supported</a:t>
            </a:r>
            <a:r>
              <a:rPr lang="en-US" sz="1867" dirty="0">
                <a:solidFill>
                  <a:schemeClr val="bg1"/>
                </a:solidFill>
                <a:latin typeface="Calibri"/>
                <a:cs typeface="Calibri"/>
              </a:rPr>
              <a:t> by the </a:t>
            </a:r>
            <a:r>
              <a:rPr lang="en-US" sz="1867" b="1" dirty="0">
                <a:solidFill>
                  <a:schemeClr val="bg1"/>
                </a:solidFill>
                <a:latin typeface="Calibri"/>
                <a:cs typeface="Calibri"/>
              </a:rPr>
              <a:t>leading players </a:t>
            </a:r>
            <a:r>
              <a:rPr lang="en-US" sz="1867" dirty="0">
                <a:solidFill>
                  <a:schemeClr val="bg1"/>
                </a:solidFill>
                <a:latin typeface="Calibri"/>
                <a:cs typeface="Calibri"/>
              </a:rPr>
              <a:t>from the insurance and risk management industry.</a:t>
            </a:r>
          </a:p>
          <a:p>
            <a:pPr defTabSz="1219170">
              <a:lnSpc>
                <a:spcPct val="120000"/>
              </a:lnSpc>
            </a:pPr>
            <a:endParaRPr lang="en-US" sz="1867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Image 4" descr="parimawhite.eps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627" y="1604798"/>
            <a:ext cx="7008779" cy="18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2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800" y="173712"/>
            <a:ext cx="11349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>
                <a:solidFill>
                  <a:srgbClr val="3B4E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PROFILE OF OUR MEMBERS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69DD27-0FA3-4753-8D19-626CCD019F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7369"/>
            <a:ext cx="5458351" cy="60406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BFD6B6-A05B-41D2-A1CA-262B1BCCFF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228" y="820166"/>
            <a:ext cx="6688771" cy="60378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EF0C73-A12D-4519-95BC-37ABEC542F00}"/>
              </a:ext>
            </a:extLst>
          </p:cNvPr>
          <p:cNvSpPr txBox="1"/>
          <p:nvPr/>
        </p:nvSpPr>
        <p:spPr>
          <a:xfrm>
            <a:off x="266700" y="4161512"/>
            <a:ext cx="1522076" cy="104548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REGIONAL PRESENCE</a:t>
            </a:r>
          </a:p>
        </p:txBody>
      </p:sp>
    </p:spTree>
    <p:extLst>
      <p:ext uri="{BB962C8B-B14F-4D97-AF65-F5344CB8AC3E}">
        <p14:creationId xmlns:p14="http://schemas.microsoft.com/office/powerpoint/2010/main" val="18703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4CD44D-C033-47F3-8A3B-51CB0D4A7040}"/>
              </a:ext>
            </a:extLst>
          </p:cNvPr>
          <p:cNvSpPr/>
          <p:nvPr/>
        </p:nvSpPr>
        <p:spPr>
          <a:xfrm flipH="1">
            <a:off x="4115746" y="0"/>
            <a:ext cx="8076253" cy="6858000"/>
          </a:xfrm>
          <a:prstGeom prst="rect">
            <a:avLst/>
          </a:prstGeom>
          <a:solidFill>
            <a:srgbClr val="2A3443"/>
          </a:solidFill>
          <a:ln>
            <a:solidFill>
              <a:srgbClr val="2A3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D4260B-B660-44E3-8CFB-EA15AE1FCCE0}"/>
              </a:ext>
            </a:extLst>
          </p:cNvPr>
          <p:cNvGrpSpPr/>
          <p:nvPr/>
        </p:nvGrpSpPr>
        <p:grpSpPr>
          <a:xfrm>
            <a:off x="386143" y="1340934"/>
            <a:ext cx="4033458" cy="4014233"/>
            <a:chOff x="439116" y="1340934"/>
            <a:chExt cx="4033458" cy="40142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93284D-2002-4EEE-917C-400A13536C79}"/>
                </a:ext>
              </a:extLst>
            </p:cNvPr>
            <p:cNvSpPr txBox="1"/>
            <p:nvPr/>
          </p:nvSpPr>
          <p:spPr>
            <a:xfrm>
              <a:off x="439116" y="1340934"/>
              <a:ext cx="403345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0000" dirty="0">
                  <a:solidFill>
                    <a:srgbClr val="2A3443"/>
                  </a:solidFill>
                  <a:latin typeface="Aharoni" panose="020B0604020202020204" pitchFamily="2" charset="-79"/>
                  <a:cs typeface="Aharoni" panose="020B0604020202020204" pitchFamily="2" charset="-79"/>
                </a:rPr>
                <a:t>1682</a:t>
              </a:r>
              <a:endParaRPr lang="en-SG" sz="10000" dirty="0">
                <a:solidFill>
                  <a:srgbClr val="2A3443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CF64D9-18CF-4BCF-9EA8-4C57AA3099B9}"/>
                </a:ext>
              </a:extLst>
            </p:cNvPr>
            <p:cNvSpPr txBox="1"/>
            <p:nvPr/>
          </p:nvSpPr>
          <p:spPr>
            <a:xfrm>
              <a:off x="604603" y="3239520"/>
              <a:ext cx="33995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3600" spc="-150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REPRESENTING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90C913-F5D1-4551-90F8-CEEC40216AD3}"/>
                </a:ext>
              </a:extLst>
            </p:cNvPr>
            <p:cNvSpPr txBox="1"/>
            <p:nvPr/>
          </p:nvSpPr>
          <p:spPr>
            <a:xfrm>
              <a:off x="604603" y="3523287"/>
              <a:ext cx="33995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9600" dirty="0">
                  <a:solidFill>
                    <a:srgbClr val="D0214C"/>
                  </a:solidFill>
                  <a:latin typeface="Aharoni" panose="020B0604020202020204" pitchFamily="2" charset="-79"/>
                  <a:cs typeface="Aharoni" panose="020B0604020202020204" pitchFamily="2" charset="-79"/>
                </a:rPr>
                <a:t>1002</a:t>
              </a:r>
              <a:endParaRPr lang="en-SG" sz="3600" dirty="0">
                <a:solidFill>
                  <a:srgbClr val="D0214C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64DD0F-73D3-4B19-8F26-F8AFB02ABA9A}"/>
                </a:ext>
              </a:extLst>
            </p:cNvPr>
            <p:cNvSpPr txBox="1"/>
            <p:nvPr/>
          </p:nvSpPr>
          <p:spPr>
            <a:xfrm>
              <a:off x="604604" y="2589905"/>
              <a:ext cx="33995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spc="600" dirty="0">
                  <a:solidFill>
                    <a:srgbClr val="2A3443"/>
                  </a:solidFill>
                </a:rPr>
                <a:t>MEMBERS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90C919-D141-41C0-93EE-7D219844F471}"/>
                </a:ext>
              </a:extLst>
            </p:cNvPr>
            <p:cNvSpPr txBox="1"/>
            <p:nvPr/>
          </p:nvSpPr>
          <p:spPr>
            <a:xfrm>
              <a:off x="644808" y="4708836"/>
              <a:ext cx="33995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3600" dirty="0">
                  <a:solidFill>
                    <a:srgbClr val="D0214C"/>
                  </a:solidFill>
                </a:rPr>
                <a:t>COMPANIES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2FD877-CE3B-43FC-AD47-0AE9368E4C98}"/>
              </a:ext>
            </a:extLst>
          </p:cNvPr>
          <p:cNvGrpSpPr/>
          <p:nvPr/>
        </p:nvGrpSpPr>
        <p:grpSpPr>
          <a:xfrm>
            <a:off x="4311810" y="889147"/>
            <a:ext cx="7674788" cy="5268280"/>
            <a:chOff x="248492" y="947713"/>
            <a:chExt cx="7674788" cy="5268280"/>
          </a:xfrm>
        </p:grpSpPr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F814E802-50B5-4486-9816-A1190A92060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34568254"/>
                </p:ext>
              </p:extLst>
            </p:nvPr>
          </p:nvGraphicFramePr>
          <p:xfrm>
            <a:off x="248492" y="947713"/>
            <a:ext cx="7674788" cy="5268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EF927D1-7969-4EFB-A26E-BD5C0163072D}"/>
                </a:ext>
              </a:extLst>
            </p:cNvPr>
            <p:cNvGrpSpPr/>
            <p:nvPr/>
          </p:nvGrpSpPr>
          <p:grpSpPr>
            <a:xfrm>
              <a:off x="2245546" y="2185182"/>
              <a:ext cx="4750340" cy="3577799"/>
              <a:chOff x="2245546" y="2185182"/>
              <a:chExt cx="4750340" cy="357779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B27CCA-580F-4D3D-BB13-7330CF3857BD}"/>
                  </a:ext>
                </a:extLst>
              </p:cNvPr>
              <p:cNvSpPr/>
              <p:nvPr/>
            </p:nvSpPr>
            <p:spPr>
              <a:xfrm rot="5400000">
                <a:off x="4339645" y="4268272"/>
                <a:ext cx="209704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SG" sz="11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4</a:t>
                </a:r>
                <a:r>
                  <a:rPr lang="en-SG" sz="1100" baseline="300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TH</a:t>
                </a:r>
                <a:r>
                  <a:rPr lang="en-SG" sz="11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 REGIONAL CONFERENCE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CF42DDE-7CA9-48B1-B371-A878B5A2D471}"/>
                  </a:ext>
                </a:extLst>
              </p:cNvPr>
              <p:cNvSpPr/>
              <p:nvPr/>
            </p:nvSpPr>
            <p:spPr>
              <a:xfrm rot="5400000">
                <a:off x="4698640" y="3814702"/>
                <a:ext cx="209704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SG" sz="11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5</a:t>
                </a:r>
                <a:r>
                  <a:rPr lang="en-SG" sz="1100" baseline="300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TH</a:t>
                </a:r>
                <a:r>
                  <a:rPr lang="en-SG" sz="11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 REGIONAL CONFERENCE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F274293-ADCA-43BF-AF36-6E47CE621EDF}"/>
                  </a:ext>
                </a:extLst>
              </p:cNvPr>
              <p:cNvSpPr/>
              <p:nvPr/>
            </p:nvSpPr>
            <p:spPr>
              <a:xfrm rot="5400000">
                <a:off x="5072879" y="3582554"/>
                <a:ext cx="209704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SG" sz="11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6</a:t>
                </a:r>
                <a:r>
                  <a:rPr lang="en-SG" sz="1100" baseline="300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TH</a:t>
                </a:r>
                <a:r>
                  <a:rPr lang="en-SG" sz="11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 REGIONAL CONFERENCE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D77F6D1-0D1A-4240-9657-198576D0EBB4}"/>
                  </a:ext>
                </a:extLst>
              </p:cNvPr>
              <p:cNvSpPr/>
              <p:nvPr/>
            </p:nvSpPr>
            <p:spPr>
              <a:xfrm rot="5400000">
                <a:off x="5816556" y="3102902"/>
                <a:ext cx="209704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SG" sz="11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7</a:t>
                </a:r>
                <a:r>
                  <a:rPr lang="en-SG" sz="1100" baseline="300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TH</a:t>
                </a:r>
                <a:r>
                  <a:rPr lang="en-SG" sz="11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 REGIONAL CONFERENCE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15A4EB-92CA-4D6A-BA85-ED40B4E4EF87}"/>
                  </a:ext>
                </a:extLst>
              </p:cNvPr>
              <p:cNvSpPr/>
              <p:nvPr/>
            </p:nvSpPr>
            <p:spPr>
              <a:xfrm rot="5400000">
                <a:off x="3614451" y="4578042"/>
                <a:ext cx="210826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SG" sz="11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3</a:t>
                </a:r>
                <a:r>
                  <a:rPr lang="en-SG" sz="1100" baseline="300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RD </a:t>
                </a:r>
                <a:r>
                  <a:rPr lang="en-SG" sz="11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REGIONAL CONFERENCE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528FF73-588E-44BA-A987-5B59BCCAF934}"/>
                  </a:ext>
                </a:extLst>
              </p:cNvPr>
              <p:cNvSpPr/>
              <p:nvPr/>
            </p:nvSpPr>
            <p:spPr>
              <a:xfrm rot="5400000">
                <a:off x="2909666" y="3651260"/>
                <a:ext cx="127001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SG" sz="11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2</a:t>
                </a:r>
                <a:r>
                  <a:rPr lang="en-SG" sz="1100" baseline="300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ND</a:t>
                </a:r>
                <a:r>
                  <a:rPr lang="en-SG" sz="11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 REGIONAL </a:t>
                </a:r>
              </a:p>
              <a:p>
                <a:pPr algn="ctr"/>
                <a:r>
                  <a:rPr lang="en-SG" sz="11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CONFERENCE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4730999-39BF-4170-9821-BC20250F3BBC}"/>
                  </a:ext>
                </a:extLst>
              </p:cNvPr>
              <p:cNvSpPr/>
              <p:nvPr/>
            </p:nvSpPr>
            <p:spPr>
              <a:xfrm rot="5400000">
                <a:off x="1898176" y="4329726"/>
                <a:ext cx="112562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SG" sz="11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1</a:t>
                </a:r>
                <a:r>
                  <a:rPr lang="en-SG" sz="1100" baseline="300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ST</a:t>
                </a:r>
                <a:r>
                  <a:rPr lang="en-SG" sz="11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 REGIONAL</a:t>
                </a:r>
              </a:p>
              <a:p>
                <a:pPr algn="ctr"/>
                <a:r>
                  <a:rPr lang="en-SG" sz="11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CONFERENCE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31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ED30E5E9-376C-8C42-A038-AA4EB3EDB5AB}" type="slidenum">
              <a:rPr lang="en-US" smtClean="0">
                <a:solidFill>
                  <a:prstClr val="white"/>
                </a:solidFill>
                <a:latin typeface="Calibri" charset="0"/>
                <a:ea typeface="MS PGothic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prstClr val="white"/>
              </a:solidFill>
              <a:latin typeface="Calibri" charset="0"/>
              <a:ea typeface="MS PGothic" charset="0"/>
            </a:endParaRPr>
          </a:p>
        </p:txBody>
      </p:sp>
      <p:sp>
        <p:nvSpPr>
          <p:cNvPr id="4" name="AutoShape 2" descr="Image result for international sos logo"/>
          <p:cNvSpPr>
            <a:spLocks noChangeAspect="1" noChangeArrowheads="1"/>
          </p:cNvSpPr>
          <p:nvPr/>
        </p:nvSpPr>
        <p:spPr bwMode="auto">
          <a:xfrm>
            <a:off x="1588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8" name="AutoShape 4" descr="Image result for international sos logo"/>
          <p:cNvSpPr>
            <a:spLocks noChangeAspect="1" noChangeArrowheads="1"/>
          </p:cNvSpPr>
          <p:nvPr/>
        </p:nvSpPr>
        <p:spPr bwMode="auto">
          <a:xfrm>
            <a:off x="15398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7213" y="506105"/>
            <a:ext cx="11363416" cy="53974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Partners who support our cause</a:t>
            </a:r>
          </a:p>
        </p:txBody>
      </p:sp>
      <p:pic>
        <p:nvPicPr>
          <p:cNvPr id="12" name="Picture 11" descr="C:\Users\VDW\Dropbox\Fang's Shared Folder\PARIMA and Partners Logos\Silver Partners\XL Catlin.jpg">
            <a:extLst>
              <a:ext uri="{FF2B5EF4-FFF2-40B4-BE49-F238E27FC236}">
                <a16:creationId xmlns:a16="http://schemas.microsoft.com/office/drawing/2014/main" id="{D9D8AB17-D92C-4196-BA8E-1E231A393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596" y="5525868"/>
            <a:ext cx="863851" cy="86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VDW\Dropbox\Fang's Shared Folder\PARIMA and Partners Logos\Silver Partners\Lockton.jpg">
            <a:extLst>
              <a:ext uri="{FF2B5EF4-FFF2-40B4-BE49-F238E27FC236}">
                <a16:creationId xmlns:a16="http://schemas.microsoft.com/office/drawing/2014/main" id="{A675406C-4082-4CA7-96F9-52F5383D2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7414" y="3109667"/>
            <a:ext cx="1661602" cy="97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C:\Users\VDW\Desktop\Logos\labuan-ibfc.png">
            <a:extLst>
              <a:ext uri="{FF2B5EF4-FFF2-40B4-BE49-F238E27FC236}">
                <a16:creationId xmlns:a16="http://schemas.microsoft.com/office/drawing/2014/main" id="{06909E7B-51D2-4200-86BE-40394899F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5594" y="3229951"/>
            <a:ext cx="1908006" cy="87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VDW\Dropbox\Fang's Shared Folder\PARIMA and Partners Logos\Gold Partners\AON.png">
            <a:extLst>
              <a:ext uri="{FF2B5EF4-FFF2-40B4-BE49-F238E27FC236}">
                <a16:creationId xmlns:a16="http://schemas.microsoft.com/office/drawing/2014/main" id="{0EEBD51A-E4E5-4226-A49D-56A3EB826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3015" y="1238649"/>
            <a:ext cx="1047993" cy="45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VDW\Dropbox\Fang's Shared Folder\PARIMA and Partners Logos\Gold Partners\MARSH.jpg">
            <a:extLst>
              <a:ext uri="{FF2B5EF4-FFF2-40B4-BE49-F238E27FC236}">
                <a16:creationId xmlns:a16="http://schemas.microsoft.com/office/drawing/2014/main" id="{1C4F6320-11AE-45AA-BC79-0DD3B0A28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112" y="4637800"/>
            <a:ext cx="1739753" cy="31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VDW\Dropbox\Fang's Shared Folder\PARIMA and Partners Logos\Silver Partners\Arengi.png">
            <a:extLst>
              <a:ext uri="{FF2B5EF4-FFF2-40B4-BE49-F238E27FC236}">
                <a16:creationId xmlns:a16="http://schemas.microsoft.com/office/drawing/2014/main" id="{13A13CED-4E31-4167-9441-005DFB40E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13655" y="1188271"/>
            <a:ext cx="1661602" cy="60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VDW\Dropbox\Fang's Shared Folder\PARIMA and Partners Logos\Silver Partners\HDI.jpg">
            <a:extLst>
              <a:ext uri="{FF2B5EF4-FFF2-40B4-BE49-F238E27FC236}">
                <a16:creationId xmlns:a16="http://schemas.microsoft.com/office/drawing/2014/main" id="{D17EBCCD-EA10-4E79-8436-852953085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051" y="3476540"/>
            <a:ext cx="1108610" cy="41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VDW\Dropbox\Fang's Shared Folder\PARIMA and Partners Logos\Silver Partners\International SOS.png">
            <a:extLst>
              <a:ext uri="{FF2B5EF4-FFF2-40B4-BE49-F238E27FC236}">
                <a16:creationId xmlns:a16="http://schemas.microsoft.com/office/drawing/2014/main" id="{D6805639-2C8B-4D58-84B4-3912651E5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459" y="3385018"/>
            <a:ext cx="1193028" cy="5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VDW\Dropbox\Fang's Shared Folder\PARIMA and Partners Logos\Silver Partners\ventiv.png">
            <a:extLst>
              <a:ext uri="{FF2B5EF4-FFF2-40B4-BE49-F238E27FC236}">
                <a16:creationId xmlns:a16="http://schemas.microsoft.com/office/drawing/2014/main" id="{B4EF6416-336B-4D33-A15B-9EC54E18A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9900" y="5757518"/>
            <a:ext cx="1538160" cy="35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VDW\Dropbox\Fang's Shared Folder\PARIMA and Partners Logos\BELFOR_logo_+_claim_web.jpg">
            <a:extLst>
              <a:ext uri="{FF2B5EF4-FFF2-40B4-BE49-F238E27FC236}">
                <a16:creationId xmlns:a16="http://schemas.microsoft.com/office/drawing/2014/main" id="{ABC9F5C1-521F-403D-A386-14B6BF87C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0651" y="2299938"/>
            <a:ext cx="1573500" cy="36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Users\VDW\Dropbox\Fang's Shared Folder\PARIMA and Partners Logos\Silver Partners\Allianz.png">
            <a:extLst>
              <a:ext uri="{FF2B5EF4-FFF2-40B4-BE49-F238E27FC236}">
                <a16:creationId xmlns:a16="http://schemas.microsoft.com/office/drawing/2014/main" id="{2364DA8B-BDF0-4781-A7A5-D2204940D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807" y="1283714"/>
            <a:ext cx="1573500" cy="41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VDW\Dropbox\Fang's Shared Folder\PARIMA and Partners Logos\Silver Partners\FM Global.jpg">
            <a:extLst>
              <a:ext uri="{FF2B5EF4-FFF2-40B4-BE49-F238E27FC236}">
                <a16:creationId xmlns:a16="http://schemas.microsoft.com/office/drawing/2014/main" id="{7690FCDE-FA7F-4997-918C-BFDD6F7F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4108" y="2225461"/>
            <a:ext cx="1140110" cy="80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VDW\Dropbox\Fang's Shared Folder\PARIMA and Partners Logos\Silver Partners\JLT.jpg">
            <a:extLst>
              <a:ext uri="{FF2B5EF4-FFF2-40B4-BE49-F238E27FC236}">
                <a16:creationId xmlns:a16="http://schemas.microsoft.com/office/drawing/2014/main" id="{4F2D5874-0D03-4860-B256-050066D0F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0945" y="3376003"/>
            <a:ext cx="1388170" cy="5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C:\Users\VDW\Dropbox\Fang's Shared Folder\PARIMA and Partners Logos\Silver Partners\Tokio Marine.jpg">
            <a:extLst>
              <a:ext uri="{FF2B5EF4-FFF2-40B4-BE49-F238E27FC236}">
                <a16:creationId xmlns:a16="http://schemas.microsoft.com/office/drawing/2014/main" id="{7A25093B-20EA-48C9-AFB0-FCD145FE6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139" y="5525867"/>
            <a:ext cx="1028067" cy="9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C:\Users\VDW\Dropbox\Fang's Shared Folder\PARIMA and Partners Logos\Gold Partners\AIG.png">
            <a:extLst>
              <a:ext uri="{FF2B5EF4-FFF2-40B4-BE49-F238E27FC236}">
                <a16:creationId xmlns:a16="http://schemas.microsoft.com/office/drawing/2014/main" id="{4D2269EB-9C2E-4E8E-93CE-71C9308B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89" y="1174736"/>
            <a:ext cx="1374809" cy="65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http://parima.org/wp-content/uploads/2016/03/Platinum-Lloyds.png">
            <a:extLst>
              <a:ext uri="{FF2B5EF4-FFF2-40B4-BE49-F238E27FC236}">
                <a16:creationId xmlns:a16="http://schemas.microsoft.com/office/drawing/2014/main" id="{AD484B1F-20DF-406B-B2E4-0C0B45D28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3749" y="3382717"/>
            <a:ext cx="1298951" cy="52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B804E6A-4F46-4FBD-91F4-22EAB6CA5B7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627" y="1130715"/>
            <a:ext cx="1824762" cy="6862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6BA9B70-B68F-46D3-A55E-2C6528B514F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454" y="1137353"/>
            <a:ext cx="744177" cy="75587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56E2BFF-A58B-405B-A6EE-7A2142D50B29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206" y="2225461"/>
            <a:ext cx="1908006" cy="4602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B1F2792-4349-47FE-8578-5FC0EC4C59B5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106" y="2293747"/>
            <a:ext cx="1594143" cy="4127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C20DC06-283F-4A47-99E9-7039365CAB6F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375" y="2013412"/>
            <a:ext cx="1094238" cy="11103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0B67E5-871E-4759-B140-F2D2FACF9724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2843" y="2066290"/>
            <a:ext cx="729857" cy="8676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BF94686-4051-4E06-8BEA-2ABBCD558638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343" y="4437477"/>
            <a:ext cx="1509659" cy="6719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5530466-E0DF-4A93-9F5B-3CE721887303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1368" y="4437477"/>
            <a:ext cx="1388170" cy="5704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67E0633-7D42-4B34-81E3-78E68251B07E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536" y="4571618"/>
            <a:ext cx="2311442" cy="5272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BC9A3E2-DFDC-4793-ADA9-6E394E28208A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910" y="4604355"/>
            <a:ext cx="2033745" cy="4127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3082E8A-7F55-4CDE-9D3A-A3AB2AE136C0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754" y="5526977"/>
            <a:ext cx="792545" cy="9071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BA9105-828C-4E92-A2A4-3D8EB1821FC4}"/>
              </a:ext>
            </a:extLst>
          </p:cNvPr>
          <p:cNvSpPr/>
          <p:nvPr/>
        </p:nvSpPr>
        <p:spPr>
          <a:xfrm>
            <a:off x="10014108" y="6115219"/>
            <a:ext cx="2177892" cy="742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88AFDD-04E2-46DF-B926-58CFBB483010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710" y="5581408"/>
            <a:ext cx="1572949" cy="74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8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C91EB-960F-4D8E-8EF2-95F53A9D8BB6}"/>
              </a:ext>
            </a:extLst>
          </p:cNvPr>
          <p:cNvSpPr/>
          <p:nvPr/>
        </p:nvSpPr>
        <p:spPr>
          <a:xfrm>
            <a:off x="0" y="5365792"/>
            <a:ext cx="12192000" cy="15169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9E118-09CB-4924-9731-EB6E66B07E47}"/>
              </a:ext>
            </a:extLst>
          </p:cNvPr>
          <p:cNvSpPr txBox="1"/>
          <p:nvPr/>
        </p:nvSpPr>
        <p:spPr>
          <a:xfrm>
            <a:off x="9541428" y="5550405"/>
            <a:ext cx="2361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Resources to equip themselves with</a:t>
            </a:r>
            <a:endParaRPr lang="en-SG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4C8497-3D1A-4786-A883-3FB89889F79E}"/>
              </a:ext>
            </a:extLst>
          </p:cNvPr>
          <p:cNvSpPr/>
          <p:nvPr/>
        </p:nvSpPr>
        <p:spPr>
          <a:xfrm>
            <a:off x="0" y="3821074"/>
            <a:ext cx="12192000" cy="15713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81E04-9D4B-4890-BC51-FA43844260B9}"/>
              </a:ext>
            </a:extLst>
          </p:cNvPr>
          <p:cNvSpPr txBox="1"/>
          <p:nvPr/>
        </p:nvSpPr>
        <p:spPr>
          <a:xfrm>
            <a:off x="9506578" y="4042879"/>
            <a:ext cx="2361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Networking &amp; sharing sessions with experts</a:t>
            </a:r>
            <a:endParaRPr lang="en-SG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26F5F-7FB3-46AA-B9A4-81018E18801D}"/>
              </a:ext>
            </a:extLst>
          </p:cNvPr>
          <p:cNvSpPr/>
          <p:nvPr/>
        </p:nvSpPr>
        <p:spPr>
          <a:xfrm>
            <a:off x="0" y="2274649"/>
            <a:ext cx="12192000" cy="15713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B0300-B116-46AE-B05A-1759B5500778}"/>
              </a:ext>
            </a:extLst>
          </p:cNvPr>
          <p:cNvSpPr txBox="1"/>
          <p:nvPr/>
        </p:nvSpPr>
        <p:spPr>
          <a:xfrm>
            <a:off x="9506578" y="2496454"/>
            <a:ext cx="2361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Structured &amp; Professional Training Courses</a:t>
            </a:r>
            <a:endParaRPr lang="en-SG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37C140-52A6-4802-B74F-47A5ED4AC6EA}"/>
              </a:ext>
            </a:extLst>
          </p:cNvPr>
          <p:cNvSpPr/>
          <p:nvPr/>
        </p:nvSpPr>
        <p:spPr>
          <a:xfrm>
            <a:off x="0" y="754808"/>
            <a:ext cx="12192000" cy="1571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F36F60-530F-49DF-B2AA-85168BE60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54" y="5436118"/>
            <a:ext cx="5016713" cy="1446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102A4F-CB24-4330-AD10-1FB48824E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333" y="3950288"/>
            <a:ext cx="3519095" cy="1446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C4A515-3A15-4613-A3C3-3AF4FFEC6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333" y="2542411"/>
            <a:ext cx="3601585" cy="10091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C5C810-722A-474F-8FB2-DB3898E6F5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172" y="685505"/>
            <a:ext cx="1695578" cy="16790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FF3570-0E0E-4168-8D8C-96D083E9AA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711" y="827479"/>
            <a:ext cx="2955147" cy="13494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4E7E49-6FFD-43A5-B4FD-B74915523C9C}"/>
              </a:ext>
            </a:extLst>
          </p:cNvPr>
          <p:cNvSpPr txBox="1"/>
          <p:nvPr/>
        </p:nvSpPr>
        <p:spPr>
          <a:xfrm>
            <a:off x="669966" y="173712"/>
            <a:ext cx="11349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 Risk Managers in Asia Pacific want?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A6D209-8909-4495-A6F3-6806DA2092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47" y="791145"/>
            <a:ext cx="2440418" cy="13494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5F4CFC-6BFD-4A6A-9C7A-8663633042A4}"/>
              </a:ext>
            </a:extLst>
          </p:cNvPr>
          <p:cNvSpPr txBox="1"/>
          <p:nvPr/>
        </p:nvSpPr>
        <p:spPr>
          <a:xfrm>
            <a:off x="962847" y="1179045"/>
            <a:ext cx="257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i="1" dirty="0"/>
              <a:t>“Regular activities to build a community”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BA9B41-31D1-487A-AE91-C2028087DEA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18" y="2484262"/>
            <a:ext cx="5149641" cy="10091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071759F-410A-4415-94B4-5FE99FDC6D5E}"/>
              </a:ext>
            </a:extLst>
          </p:cNvPr>
          <p:cNvSpPr txBox="1"/>
          <p:nvPr/>
        </p:nvSpPr>
        <p:spPr>
          <a:xfrm>
            <a:off x="640919" y="2793250"/>
            <a:ext cx="542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i="1" dirty="0">
                <a:latin typeface="Arial Narrow" panose="020B0606020202030204" pitchFamily="34" charset="0"/>
              </a:rPr>
              <a:t>“Risk courses. Professional Development Programmes”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AB175D-0990-4AC1-B656-62F7D41D5523}"/>
              </a:ext>
            </a:extLst>
          </p:cNvPr>
          <p:cNvSpPr txBox="1"/>
          <p:nvPr/>
        </p:nvSpPr>
        <p:spPr>
          <a:xfrm>
            <a:off x="3758023" y="1135934"/>
            <a:ext cx="273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“More events, workshops, seminars”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79104F-B0FC-4E5B-AE27-9DD3AA328972}"/>
              </a:ext>
            </a:extLst>
          </p:cNvPr>
          <p:cNvSpPr txBox="1"/>
          <p:nvPr/>
        </p:nvSpPr>
        <p:spPr>
          <a:xfrm>
            <a:off x="5944281" y="2824073"/>
            <a:ext cx="3795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i="1" dirty="0">
                <a:latin typeface="Berlin Sans FB" panose="020E0602020502020306" pitchFamily="34" charset="0"/>
              </a:rPr>
              <a:t>“Certification and accreditation”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94A9968-EFCF-4183-9371-DBA842CE1AB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45" y="3950288"/>
            <a:ext cx="5376388" cy="110830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788E963-47B1-4F22-8A07-B3A9B00D5185}"/>
              </a:ext>
            </a:extLst>
          </p:cNvPr>
          <p:cNvSpPr txBox="1"/>
          <p:nvPr/>
        </p:nvSpPr>
        <p:spPr>
          <a:xfrm>
            <a:off x="549724" y="4335276"/>
            <a:ext cx="518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i="1" dirty="0">
                <a:latin typeface="Candara" panose="020E0502030303020204" pitchFamily="34" charset="0"/>
              </a:rPr>
              <a:t>“Sharing from global and seasoned risk managers”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03166A-D953-4274-BB38-B0877E7A0E82}"/>
              </a:ext>
            </a:extLst>
          </p:cNvPr>
          <p:cNvSpPr txBox="1"/>
          <p:nvPr/>
        </p:nvSpPr>
        <p:spPr>
          <a:xfrm>
            <a:off x="6132003" y="4335276"/>
            <a:ext cx="3500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i="1" dirty="0">
                <a:latin typeface="Courier New" panose="02070309020205020404" pitchFamily="49" charset="0"/>
                <a:cs typeface="Courier New" panose="02070309020205020404" pitchFamily="49" charset="0"/>
              </a:rPr>
              <a:t>“Share case studies”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D187675-9347-441C-9736-CFEEE021D7E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545" y="5508287"/>
            <a:ext cx="3739341" cy="9628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07C4BF7-F9FD-4322-84E4-96615C1EEC7D}"/>
              </a:ext>
            </a:extLst>
          </p:cNvPr>
          <p:cNvSpPr txBox="1"/>
          <p:nvPr/>
        </p:nvSpPr>
        <p:spPr>
          <a:xfrm>
            <a:off x="486263" y="5711072"/>
            <a:ext cx="159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i="1" dirty="0">
                <a:latin typeface="Arial Narrow" panose="020B0606020202030204" pitchFamily="34" charset="0"/>
              </a:rPr>
              <a:t>“Build </a:t>
            </a:r>
          </a:p>
          <a:p>
            <a:pPr algn="ctr"/>
            <a:r>
              <a:rPr lang="en-SG" i="1" dirty="0">
                <a:latin typeface="Arial Narrow" panose="020B0606020202030204" pitchFamily="34" charset="0"/>
              </a:rPr>
              <a:t>competencies”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8D343B-32D0-4A6B-9180-4D5A93B1FA4E}"/>
              </a:ext>
            </a:extLst>
          </p:cNvPr>
          <p:cNvSpPr txBox="1"/>
          <p:nvPr/>
        </p:nvSpPr>
        <p:spPr>
          <a:xfrm>
            <a:off x="2814567" y="5709875"/>
            <a:ext cx="168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i="1" dirty="0">
                <a:latin typeface="Franklin Gothic Book" panose="020B0503020102020204" pitchFamily="34" charset="0"/>
              </a:rPr>
              <a:t>“Access to talent bank”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F43AC3-1AB1-4907-9932-5FEB952264A2}"/>
              </a:ext>
            </a:extLst>
          </p:cNvPr>
          <p:cNvSpPr txBox="1"/>
          <p:nvPr/>
        </p:nvSpPr>
        <p:spPr>
          <a:xfrm>
            <a:off x="5722863" y="5873756"/>
            <a:ext cx="364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i="1" dirty="0">
                <a:latin typeface="Papyrus" panose="03070502060502030205" pitchFamily="66" charset="0"/>
              </a:rPr>
              <a:t>“whitepapers, tools and databases”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52180D-0086-474D-B609-EF579AB92C52}"/>
              </a:ext>
            </a:extLst>
          </p:cNvPr>
          <p:cNvSpPr txBox="1"/>
          <p:nvPr/>
        </p:nvSpPr>
        <p:spPr>
          <a:xfrm>
            <a:off x="6849584" y="1158750"/>
            <a:ext cx="2205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i="1" dirty="0">
                <a:latin typeface="Cambria" panose="02040503050406030204" pitchFamily="18" charset="0"/>
                <a:cs typeface="Calibri Light" panose="020F0302020204030204" pitchFamily="34" charset="0"/>
              </a:rPr>
              <a:t>“More local workshops”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BCE3A1-3B5C-4CDC-8A03-A2C1D860F33F}"/>
              </a:ext>
            </a:extLst>
          </p:cNvPr>
          <p:cNvSpPr txBox="1"/>
          <p:nvPr/>
        </p:nvSpPr>
        <p:spPr>
          <a:xfrm>
            <a:off x="9506578" y="976613"/>
            <a:ext cx="2361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Educational Events at Grassroots Level</a:t>
            </a:r>
            <a:endParaRPr lang="en-SG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8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94E886-6318-48AC-BC7A-43CFC674D1F2}"/>
              </a:ext>
            </a:extLst>
          </p:cNvPr>
          <p:cNvSpPr txBox="1"/>
          <p:nvPr/>
        </p:nvSpPr>
        <p:spPr>
          <a:xfrm>
            <a:off x="5457310" y="5351271"/>
            <a:ext cx="609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our Certification page at: </a:t>
            </a:r>
            <a:r>
              <a:rPr lang="en-US" u="sng" dirty="0"/>
              <a:t>www.parima.org/certification</a:t>
            </a:r>
          </a:p>
        </p:txBody>
      </p:sp>
      <p:pic>
        <p:nvPicPr>
          <p:cNvPr id="5" name="Picture 2" descr="C:\Users\VDW\Dropbox\Invoice_Partners 2017\PARIMA-ANZIIF Files\PA-CRP Logo Files\PA-CRP-logo.png">
            <a:extLst>
              <a:ext uri="{FF2B5EF4-FFF2-40B4-BE49-F238E27FC236}">
                <a16:creationId xmlns:a16="http://schemas.microsoft.com/office/drawing/2014/main" id="{469FE653-2923-4910-9CE3-1742DEA64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182" y="209537"/>
            <a:ext cx="4683636" cy="83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9A85746-371C-4464-B59B-0E5CF62536D3}"/>
              </a:ext>
            </a:extLst>
          </p:cNvPr>
          <p:cNvGrpSpPr/>
          <p:nvPr/>
        </p:nvGrpSpPr>
        <p:grpSpPr>
          <a:xfrm>
            <a:off x="510265" y="1506213"/>
            <a:ext cx="3751492" cy="4687414"/>
            <a:chOff x="268965" y="1726548"/>
            <a:chExt cx="3751492" cy="4687414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AFDC953F-C387-4187-A1D4-5636EB7ADF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8965" y="2032000"/>
              <a:ext cx="3751492" cy="438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5FA162-B0DB-430A-B34E-BE97F9291F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8965" y="1726548"/>
              <a:ext cx="3751492" cy="42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E2CB57D-1800-4121-A83D-4C9DAE1E2865}"/>
              </a:ext>
            </a:extLst>
          </p:cNvPr>
          <p:cNvSpPr/>
          <p:nvPr/>
        </p:nvSpPr>
        <p:spPr>
          <a:xfrm rot="10800000" flipH="1">
            <a:off x="4851461" y="1510975"/>
            <a:ext cx="49402" cy="481725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E194CD-2B04-4683-B957-FF9BAE19409F}"/>
              </a:ext>
            </a:extLst>
          </p:cNvPr>
          <p:cNvGrpSpPr/>
          <p:nvPr/>
        </p:nvGrpSpPr>
        <p:grpSpPr>
          <a:xfrm>
            <a:off x="5377676" y="1566491"/>
            <a:ext cx="6440485" cy="2495725"/>
            <a:chOff x="3586975" y="3382373"/>
            <a:chExt cx="6440485" cy="24957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AFA5518-C48E-4420-8AD9-E18B8F42A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975" y="3704867"/>
              <a:ext cx="6440485" cy="217323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CE4653-D2BF-4626-80BB-D4B509CB138A}"/>
                </a:ext>
              </a:extLst>
            </p:cNvPr>
            <p:cNvSpPr/>
            <p:nvPr/>
          </p:nvSpPr>
          <p:spPr>
            <a:xfrm rot="5400000">
              <a:off x="6641071" y="407911"/>
              <a:ext cx="368058" cy="6316981"/>
            </a:xfrm>
            <a:prstGeom prst="rect">
              <a:avLst/>
            </a:prstGeom>
            <a:solidFill>
              <a:srgbClr val="CD1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DECDFE-1293-458D-9D9A-BA8F6632F929}"/>
                </a:ext>
              </a:extLst>
            </p:cNvPr>
            <p:cNvSpPr txBox="1"/>
            <p:nvPr/>
          </p:nvSpPr>
          <p:spPr>
            <a:xfrm>
              <a:off x="3840976" y="3425187"/>
              <a:ext cx="595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The PA-CRP </a:t>
              </a:r>
              <a:r>
                <a:rPr lang="en-US" sz="1400" b="1" dirty="0" err="1">
                  <a:solidFill>
                    <a:schemeClr val="bg1"/>
                  </a:solidFill>
                  <a:latin typeface="+mj-lt"/>
                </a:rPr>
                <a:t>Programme</a:t>
              </a: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 is designed for those who are:</a:t>
              </a:r>
            </a:p>
          </p:txBody>
        </p:sp>
      </p:grpSp>
      <p:pic>
        <p:nvPicPr>
          <p:cNvPr id="14" name="Picture 3">
            <a:extLst>
              <a:ext uri="{FF2B5EF4-FFF2-40B4-BE49-F238E27FC236}">
                <a16:creationId xmlns:a16="http://schemas.microsoft.com/office/drawing/2014/main" id="{BCFCBF1E-5F7E-4C37-B4ED-EF18497A7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4077" y="4208185"/>
            <a:ext cx="2929579" cy="97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2FA7D044-56BD-42E7-B9AB-0C3902B99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7310" y="4361362"/>
            <a:ext cx="2640475" cy="78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86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D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83D3F9A-BCFF-4739-8280-E174295750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07000"/>
          </a:xfrm>
          <a:prstGeom prst="rect">
            <a:avLst/>
          </a:prstGeom>
        </p:spPr>
      </p:pic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F9BB853A-9126-418C-B215-2E407E434BFF}"/>
              </a:ext>
            </a:extLst>
          </p:cNvPr>
          <p:cNvSpPr txBox="1"/>
          <p:nvPr/>
        </p:nvSpPr>
        <p:spPr>
          <a:xfrm>
            <a:off x="1079500" y="3619500"/>
            <a:ext cx="10033000" cy="36933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Sansation" panose="02000000000000000000" pitchFamily="2" charset="0"/>
              </a:rPr>
              <a:t>30 OCTOBER 2018 - </a:t>
            </a:r>
            <a:r>
              <a:rPr kumimoji="1" lang="en-AU" dirty="0">
                <a:solidFill>
                  <a:schemeClr val="bg1"/>
                </a:solidFill>
                <a:latin typeface="Sansation" panose="02000000000000000000" pitchFamily="2" charset="0"/>
              </a:rPr>
              <a:t>Akasaka Intercity Convention Centre</a:t>
            </a:r>
            <a:endParaRPr kumimoji="1" lang="ja-JP" altLang="en-US" dirty="0">
              <a:solidFill>
                <a:schemeClr val="bg1"/>
              </a:solidFill>
              <a:latin typeface="Sansatio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4676B5-F131-4631-AC6E-3559747B942C}"/>
              </a:ext>
            </a:extLst>
          </p:cNvPr>
          <p:cNvSpPr/>
          <p:nvPr/>
        </p:nvSpPr>
        <p:spPr>
          <a:xfrm>
            <a:off x="10087429" y="6081486"/>
            <a:ext cx="2104571" cy="776514"/>
          </a:xfrm>
          <a:prstGeom prst="rect">
            <a:avLst/>
          </a:prstGeom>
          <a:solidFill>
            <a:srgbClr val="263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683015-6F46-4D04-8714-8DCE2DC5280E}"/>
              </a:ext>
            </a:extLst>
          </p:cNvPr>
          <p:cNvSpPr/>
          <p:nvPr/>
        </p:nvSpPr>
        <p:spPr>
          <a:xfrm>
            <a:off x="1178378" y="5295900"/>
            <a:ext cx="983524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dirty="0">
                <a:solidFill>
                  <a:schemeClr val="bg1"/>
                </a:solidFill>
              </a:rPr>
              <a:t>Centred on ‘Building Resilience’, this one-day event will feature topics such as Business Interruption, ART &amp; Captives, CEOs’ Perspectives on Risk Management, Crisis Management, Cyber, Claims, D&amp;O, Digitalisation, Risk Management, Sustainability, and many more.</a:t>
            </a:r>
          </a:p>
          <a:p>
            <a:pPr algn="ctr" fontAlgn="base"/>
            <a:endParaRPr lang="en-GB" sz="1000" dirty="0">
              <a:solidFill>
                <a:schemeClr val="bg1"/>
              </a:solidFill>
            </a:endParaRPr>
          </a:p>
          <a:p>
            <a:pPr algn="ctr" fontAlgn="base"/>
            <a:r>
              <a:rPr lang="en-AU" b="1" u="sng" dirty="0">
                <a:solidFill>
                  <a:srgbClr val="F8CC6B"/>
                </a:solidFill>
                <a:latin typeface="Calibri Light" panose="020F0302020204030204" pitchFamily="34" charset="0"/>
              </a:rPr>
              <a:t>http://parima.org/tokyo-2018/</a:t>
            </a:r>
          </a:p>
        </p:txBody>
      </p:sp>
    </p:spTree>
    <p:extLst>
      <p:ext uri="{BB962C8B-B14F-4D97-AF65-F5344CB8AC3E}">
        <p14:creationId xmlns:p14="http://schemas.microsoft.com/office/powerpoint/2010/main" val="8694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Mayas Theme Color">
      <a:dk1>
        <a:srgbClr val="5C5C5C"/>
      </a:dk1>
      <a:lt1>
        <a:sysClr val="window" lastClr="FFFFFF"/>
      </a:lt1>
      <a:dk2>
        <a:srgbClr val="3F3F3F"/>
      </a:dk2>
      <a:lt2>
        <a:srgbClr val="FCFCFC"/>
      </a:lt2>
      <a:accent1>
        <a:srgbClr val="1B6AA3"/>
      </a:accent1>
      <a:accent2>
        <a:srgbClr val="84CBC5"/>
      </a:accent2>
      <a:accent3>
        <a:srgbClr val="F8D35E"/>
      </a:accent3>
      <a:accent4>
        <a:srgbClr val="F47264"/>
      </a:accent4>
      <a:accent5>
        <a:srgbClr val="7CC8EC"/>
      </a:accent5>
      <a:accent6>
        <a:srgbClr val="868AD1"/>
      </a:accent6>
      <a:hlink>
        <a:srgbClr val="0000FF"/>
      </a:hlink>
      <a:folHlink>
        <a:srgbClr val="800080"/>
      </a:folHlink>
    </a:clrScheme>
    <a:fontScheme name="Mayas Fonts">
      <a:majorFont>
        <a:latin typeface="Source Sans Pro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3064</TotalTime>
  <Words>286</Words>
  <Application>Microsoft Office PowerPoint</Application>
  <PresentationFormat>Widescreen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MS PGothic</vt:lpstr>
      <vt:lpstr>Aharoni</vt:lpstr>
      <vt:lpstr>Arial</vt:lpstr>
      <vt:lpstr>Arial Narrow</vt:lpstr>
      <vt:lpstr>Arial Nova</vt:lpstr>
      <vt:lpstr>Berlin Sans FB</vt:lpstr>
      <vt:lpstr>Calibri</vt:lpstr>
      <vt:lpstr>Calibri Light</vt:lpstr>
      <vt:lpstr>Cambria</vt:lpstr>
      <vt:lpstr>Candara</vt:lpstr>
      <vt:lpstr>Century Gothic</vt:lpstr>
      <vt:lpstr>Courier New</vt:lpstr>
      <vt:lpstr>Franklin Gothic Book</vt:lpstr>
      <vt:lpstr>Papyrus</vt:lpstr>
      <vt:lpstr>Sansation</vt:lpstr>
      <vt:lpstr>Source Sans Pro Light</vt:lpstr>
      <vt:lpstr>1_Office Theme</vt:lpstr>
      <vt:lpstr>PowerPoint Presentation</vt:lpstr>
      <vt:lpstr>PowerPoint Presentation</vt:lpstr>
      <vt:lpstr>PowerPoint Presentation</vt:lpstr>
      <vt:lpstr>Partners who support our cause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Huang</dc:creator>
  <cp:lastModifiedBy>steve tunstall</cp:lastModifiedBy>
  <cp:revision>151</cp:revision>
  <dcterms:created xsi:type="dcterms:W3CDTF">2016-09-12T04:20:07Z</dcterms:created>
  <dcterms:modified xsi:type="dcterms:W3CDTF">2018-09-08T08:38:34Z</dcterms:modified>
</cp:coreProperties>
</file>