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94" r:id="rId2"/>
    <p:sldId id="296" r:id="rId3"/>
    <p:sldId id="297" r:id="rId4"/>
    <p:sldId id="298" r:id="rId5"/>
    <p:sldId id="299" r:id="rId6"/>
    <p:sldId id="300" r:id="rId7"/>
    <p:sldId id="301" r:id="rId8"/>
    <p:sldId id="302" r:id="rId9"/>
    <p:sldId id="303" r:id="rId10"/>
    <p:sldId id="304" r:id="rId11"/>
    <p:sldId id="305" r:id="rId12"/>
    <p:sldId id="313" r:id="rId13"/>
    <p:sldId id="308" r:id="rId14"/>
    <p:sldId id="306" r:id="rId15"/>
    <p:sldId id="311" r:id="rId16"/>
    <p:sldId id="312" r:id="rId17"/>
    <p:sldId id="307" r:id="rId18"/>
    <p:sldId id="309" r:id="rId19"/>
    <p:sldId id="310"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36" r:id="rId39"/>
  </p:sldIdLst>
  <p:sldSz cx="9144000" cy="6858000" type="screen4x3"/>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5D2D5"/>
    <a:srgbClr val="007C85"/>
    <a:srgbClr val="464749"/>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7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8" y="0"/>
            <a:ext cx="2889938" cy="496411"/>
          </a:xfrm>
          <a:prstGeom prst="rect">
            <a:avLst/>
          </a:prstGeom>
        </p:spPr>
        <p:txBody>
          <a:bodyPr vert="horz" lIns="91440" tIns="45720" rIns="91440" bIns="45720" rtlCol="0"/>
          <a:lstStyle>
            <a:lvl1pPr algn="r">
              <a:defRPr sz="1200"/>
            </a:lvl1pPr>
          </a:lstStyle>
          <a:p>
            <a:fld id="{EC498E8D-6501-CA47-A219-ED15FDA80A60}" type="datetimeFigureOut">
              <a:rPr lang="en-US" smtClean="0"/>
              <a:t>11/7/2017</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8" y="9430091"/>
            <a:ext cx="2889938" cy="496411"/>
          </a:xfrm>
          <a:prstGeom prst="rect">
            <a:avLst/>
          </a:prstGeom>
        </p:spPr>
        <p:txBody>
          <a:bodyPr vert="horz" lIns="91440" tIns="45720" rIns="91440" bIns="45720" rtlCol="0" anchor="b"/>
          <a:lstStyle>
            <a:lvl1pPr algn="r">
              <a:defRPr sz="1200"/>
            </a:lvl1pPr>
          </a:lstStyle>
          <a:p>
            <a:fld id="{855EA850-5E9A-2840-899A-A6BF16B43D5A}" type="slidenum">
              <a:rPr lang="en-US" smtClean="0"/>
              <a:t>‹nr.›</a:t>
            </a:fld>
            <a:endParaRPr lang="en-US"/>
          </a:p>
        </p:txBody>
      </p:sp>
    </p:spTree>
    <p:extLst>
      <p:ext uri="{BB962C8B-B14F-4D97-AF65-F5344CB8AC3E}">
        <p14:creationId xmlns:p14="http://schemas.microsoft.com/office/powerpoint/2010/main" val="2378796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8" y="0"/>
            <a:ext cx="2889938" cy="496411"/>
          </a:xfrm>
          <a:prstGeom prst="rect">
            <a:avLst/>
          </a:prstGeom>
        </p:spPr>
        <p:txBody>
          <a:bodyPr vert="horz" lIns="91440" tIns="45720" rIns="91440" bIns="45720" rtlCol="0"/>
          <a:lstStyle>
            <a:lvl1pPr algn="r">
              <a:defRPr sz="1200"/>
            </a:lvl1pPr>
          </a:lstStyle>
          <a:p>
            <a:fld id="{75C14AB4-105C-F84C-9ED4-C18C9D434C29}" type="datetimeFigureOut">
              <a:rPr lang="en-US" smtClean="0"/>
              <a:t>11/7/2017</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8" y="9430091"/>
            <a:ext cx="2889938" cy="496411"/>
          </a:xfrm>
          <a:prstGeom prst="rect">
            <a:avLst/>
          </a:prstGeom>
        </p:spPr>
        <p:txBody>
          <a:bodyPr vert="horz" lIns="91440" tIns="45720" rIns="91440" bIns="45720" rtlCol="0" anchor="b"/>
          <a:lstStyle>
            <a:lvl1pPr algn="r">
              <a:defRPr sz="1200"/>
            </a:lvl1pPr>
          </a:lstStyle>
          <a:p>
            <a:fld id="{75B36A6B-9AE0-914D-AEED-7108CC949090}" type="slidenum">
              <a:rPr lang="en-US" smtClean="0"/>
              <a:t>‹nr.›</a:t>
            </a:fld>
            <a:endParaRPr lang="en-US"/>
          </a:p>
        </p:txBody>
      </p:sp>
    </p:spTree>
    <p:extLst>
      <p:ext uri="{BB962C8B-B14F-4D97-AF65-F5344CB8AC3E}">
        <p14:creationId xmlns:p14="http://schemas.microsoft.com/office/powerpoint/2010/main" val="13758677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71533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29</a:t>
            </a:fld>
            <a:endParaRPr lang="en-US">
              <a:solidFill>
                <a:prstClr val="black"/>
              </a:solidFill>
            </a:endParaRPr>
          </a:p>
        </p:txBody>
      </p:sp>
      <p:sp>
        <p:nvSpPr>
          <p:cNvPr id="5" name="Tijdelijke aanduiding voor notities 4"/>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224897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t>30</a:t>
            </a:fld>
            <a:endParaRPr lang="en-US"/>
          </a:p>
        </p:txBody>
      </p:sp>
      <p:sp>
        <p:nvSpPr>
          <p:cNvPr id="5" name="Tijdelijke aanduiding voor notities 4"/>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3031606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t>31</a:t>
            </a:fld>
            <a:endParaRPr lang="en-US"/>
          </a:p>
        </p:txBody>
      </p:sp>
      <p:sp>
        <p:nvSpPr>
          <p:cNvPr id="5" name="Tijdelijke aanduiding voor notities 4"/>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398168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725028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71401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34</a:t>
            </a:fld>
            <a:endParaRPr lang="en-US">
              <a:solidFill>
                <a:prstClr val="black"/>
              </a:solidFill>
            </a:endParaRPr>
          </a:p>
        </p:txBody>
      </p:sp>
      <p:sp>
        <p:nvSpPr>
          <p:cNvPr id="5" name="Tijdelijke aanduiding voor notities 4"/>
          <p:cNvSpPr>
            <a:spLocks noGrp="1"/>
          </p:cNvSpPr>
          <p:nvPr>
            <p:ph type="body" sz="quarter" idx="11"/>
          </p:nvPr>
        </p:nvSpPr>
        <p:spPr/>
        <p:txBody>
          <a:bodyPr/>
          <a:lstStyle/>
          <a:p>
            <a:endParaRPr lang="nl-BE" dirty="0"/>
          </a:p>
        </p:txBody>
      </p:sp>
    </p:spTree>
    <p:extLst>
      <p:ext uri="{BB962C8B-B14F-4D97-AF65-F5344CB8AC3E}">
        <p14:creationId xmlns:p14="http://schemas.microsoft.com/office/powerpoint/2010/main" val="175796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35</a:t>
            </a:fld>
            <a:endParaRPr lang="en-US">
              <a:solidFill>
                <a:prstClr val="black"/>
              </a:solidFill>
            </a:endParaRPr>
          </a:p>
        </p:txBody>
      </p:sp>
      <p:sp>
        <p:nvSpPr>
          <p:cNvPr id="5" name="Tijdelijke aanduiding voor notities 4"/>
          <p:cNvSpPr>
            <a:spLocks noGrp="1"/>
          </p:cNvSpPr>
          <p:nvPr>
            <p:ph type="body" sz="quarter" idx="11"/>
          </p:nvPr>
        </p:nvSpPr>
        <p:spPr/>
        <p:txBody>
          <a:bodyPr/>
          <a:lstStyle/>
          <a:p>
            <a:endParaRPr lang="nl-BE" dirty="0"/>
          </a:p>
        </p:txBody>
      </p:sp>
    </p:spTree>
    <p:extLst>
      <p:ext uri="{BB962C8B-B14F-4D97-AF65-F5344CB8AC3E}">
        <p14:creationId xmlns:p14="http://schemas.microsoft.com/office/powerpoint/2010/main" val="177540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36</a:t>
            </a:fld>
            <a:endParaRPr lang="en-US">
              <a:solidFill>
                <a:prstClr val="black"/>
              </a:solidFill>
            </a:endParaRPr>
          </a:p>
        </p:txBody>
      </p:sp>
      <p:sp>
        <p:nvSpPr>
          <p:cNvPr id="5" name="Tijdelijke aanduiding voor notities 4"/>
          <p:cNvSpPr>
            <a:spLocks noGrp="1"/>
          </p:cNvSpPr>
          <p:nvPr>
            <p:ph type="body" sz="quarter" idx="11"/>
          </p:nvPr>
        </p:nvSpPr>
        <p:spPr/>
        <p:txBody>
          <a:bodyPr/>
          <a:lstStyle/>
          <a:p>
            <a:endParaRPr lang="nl-BE" dirty="0"/>
          </a:p>
        </p:txBody>
      </p:sp>
    </p:spTree>
    <p:extLst>
      <p:ext uri="{BB962C8B-B14F-4D97-AF65-F5344CB8AC3E}">
        <p14:creationId xmlns:p14="http://schemas.microsoft.com/office/powerpoint/2010/main" val="208731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37</a:t>
            </a:fld>
            <a:endParaRPr lang="en-US">
              <a:solidFill>
                <a:prstClr val="black"/>
              </a:solidFill>
            </a:endParaRPr>
          </a:p>
        </p:txBody>
      </p:sp>
      <p:sp>
        <p:nvSpPr>
          <p:cNvPr id="5" name="Tijdelijke aanduiding voor notities 4"/>
          <p:cNvSpPr>
            <a:spLocks noGrp="1"/>
          </p:cNvSpPr>
          <p:nvPr>
            <p:ph type="body" sz="quarter" idx="11"/>
          </p:nvPr>
        </p:nvSpPr>
        <p:spPr/>
        <p:txBody>
          <a:bodyPr/>
          <a:lstStyle/>
          <a:p>
            <a:endParaRPr lang="nl-BE" dirty="0"/>
          </a:p>
        </p:txBody>
      </p:sp>
    </p:spTree>
    <p:extLst>
      <p:ext uri="{BB962C8B-B14F-4D97-AF65-F5344CB8AC3E}">
        <p14:creationId xmlns:p14="http://schemas.microsoft.com/office/powerpoint/2010/main" val="67065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43690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21</a:t>
            </a:fld>
            <a:endParaRPr lang="en-US">
              <a:solidFill>
                <a:prstClr val="black"/>
              </a:solidFill>
            </a:endParaRPr>
          </a:p>
        </p:txBody>
      </p:sp>
      <p:sp>
        <p:nvSpPr>
          <p:cNvPr id="5" name="Tijdelijke aanduiding voor notities 4"/>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65138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22</a:t>
            </a:fld>
            <a:endParaRPr lang="en-US">
              <a:solidFill>
                <a:prstClr val="black"/>
              </a:solidFill>
            </a:endParaRPr>
          </a:p>
        </p:txBody>
      </p:sp>
      <p:sp>
        <p:nvSpPr>
          <p:cNvPr id="5" name="Tijdelijke aanduiding voor notities 4"/>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271714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23</a:t>
            </a:fld>
            <a:endParaRPr lang="en-US">
              <a:solidFill>
                <a:prstClr val="black"/>
              </a:solidFill>
            </a:endParaRPr>
          </a:p>
        </p:txBody>
      </p:sp>
      <p:sp>
        <p:nvSpPr>
          <p:cNvPr id="5" name="Tijdelijke aanduiding voor notities 4"/>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419990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24</a:t>
            </a:fld>
            <a:endParaRPr lang="en-US">
              <a:solidFill>
                <a:prstClr val="black"/>
              </a:solidFill>
            </a:endParaRPr>
          </a:p>
        </p:txBody>
      </p:sp>
      <p:sp>
        <p:nvSpPr>
          <p:cNvPr id="5" name="Tijdelijke aanduiding voor notities 4"/>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107887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2502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93390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4966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5B36A6B-9AE0-914D-AEED-7108CC94909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893795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480477" y="3163645"/>
            <a:ext cx="5464124" cy="439678"/>
          </a:xfrm>
          <a:prstGeom prst="rect">
            <a:avLst/>
          </a:prstGeom>
          <a:solidFill>
            <a:srgbClr val="007C85"/>
          </a:solidFill>
          <a:ln>
            <a:solidFill>
              <a:srgbClr val="007C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371600" y="1856192"/>
            <a:ext cx="5573001" cy="1200329"/>
          </a:xfrm>
        </p:spPr>
        <p:txBody>
          <a:bodyPr wrap="square" anchor="b" anchorCtr="0">
            <a:spAutoFit/>
          </a:bodyPr>
          <a:lstStyle>
            <a:lvl1pPr algn="l">
              <a:defRPr sz="3600" b="1" i="0">
                <a:solidFill>
                  <a:srgbClr val="464749"/>
                </a:solidFill>
                <a:latin typeface="Arial" panose="020B0604020202020204" pitchFamily="34" charset="0"/>
                <a:cs typeface="Arial" panose="020B0604020202020204" pitchFamily="34" charset="0"/>
              </a:defRPr>
            </a:lvl1pPr>
          </a:lstStyle>
          <a:p>
            <a:r>
              <a:rPr lang="nl-BE" dirty="0" smtClean="0"/>
              <a:t>Click to edit Master title style</a:t>
            </a:r>
            <a:endParaRPr lang="en-US" dirty="0"/>
          </a:p>
        </p:txBody>
      </p:sp>
      <p:sp>
        <p:nvSpPr>
          <p:cNvPr id="3" name="Subtitle 2"/>
          <p:cNvSpPr>
            <a:spLocks noGrp="1"/>
          </p:cNvSpPr>
          <p:nvPr>
            <p:ph type="subTitle" idx="1"/>
          </p:nvPr>
        </p:nvSpPr>
        <p:spPr>
          <a:xfrm>
            <a:off x="1371600" y="3731072"/>
            <a:ext cx="5573001" cy="461665"/>
          </a:xfrm>
        </p:spPr>
        <p:txBody>
          <a:bodyPr wrap="square" anchor="t" anchorCtr="0">
            <a:spAutoFit/>
          </a:bodyPr>
          <a:lstStyle>
            <a:lvl1pPr marL="0" indent="0" algn="l">
              <a:buNone/>
              <a:defRPr sz="2400">
                <a:solidFill>
                  <a:srgbClr val="46474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smtClean="0"/>
              <a:t>Click to edit Master subtitle style</a:t>
            </a:r>
            <a:endParaRPr lang="en-US" dirty="0"/>
          </a:p>
        </p:txBody>
      </p:sp>
      <p:pic>
        <p:nvPicPr>
          <p:cNvPr id="9" name="Picture 8" descr="curia_logo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4600" y="504579"/>
            <a:ext cx="1655600" cy="855739"/>
          </a:xfrm>
          <a:prstGeom prst="rect">
            <a:avLst/>
          </a:prstGeom>
        </p:spPr>
      </p:pic>
    </p:spTree>
    <p:extLst>
      <p:ext uri="{BB962C8B-B14F-4D97-AF65-F5344CB8AC3E}">
        <p14:creationId xmlns:p14="http://schemas.microsoft.com/office/powerpoint/2010/main" val="1176052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8" name="Rectangle 17"/>
          <p:cNvSpPr/>
          <p:nvPr userDrawn="1"/>
        </p:nvSpPr>
        <p:spPr>
          <a:xfrm>
            <a:off x="0" y="6422872"/>
            <a:ext cx="9144000" cy="435128"/>
          </a:xfrm>
          <a:prstGeom prst="rect">
            <a:avLst/>
          </a:prstGeom>
          <a:solidFill>
            <a:srgbClr val="007C85"/>
          </a:solidFill>
          <a:ln>
            <a:solidFill>
              <a:srgbClr val="007C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3721" y="1216325"/>
            <a:ext cx="8795992" cy="5089583"/>
          </a:xfrm>
        </p:spPr>
        <p:txBody>
          <a:bodyPr>
            <a:normAutofit/>
          </a:bodyPr>
          <a:lstStyle>
            <a:lvl1pPr>
              <a:spcBef>
                <a:spcPts val="600"/>
              </a:spcBef>
              <a:buClr>
                <a:srgbClr val="007C85"/>
              </a:buClr>
              <a:defRPr sz="2000">
                <a:solidFill>
                  <a:srgbClr val="464749"/>
                </a:solidFill>
                <a:latin typeface="Arial" panose="020B0604020202020204" pitchFamily="34" charset="0"/>
                <a:cs typeface="Arial" panose="020B0604020202020204" pitchFamily="34" charset="0"/>
              </a:defRPr>
            </a:lvl1pPr>
            <a:lvl2pPr>
              <a:spcBef>
                <a:spcPts val="600"/>
              </a:spcBef>
              <a:buClr>
                <a:srgbClr val="007C85"/>
              </a:buClr>
              <a:defRPr sz="2000">
                <a:solidFill>
                  <a:srgbClr val="464749"/>
                </a:solidFill>
                <a:latin typeface="Arial" panose="020B0604020202020204" pitchFamily="34" charset="0"/>
                <a:cs typeface="Arial" panose="020B0604020202020204" pitchFamily="34" charset="0"/>
              </a:defRPr>
            </a:lvl2pPr>
            <a:lvl3pPr marL="1143000" indent="-228600">
              <a:spcBef>
                <a:spcPts val="600"/>
              </a:spcBef>
              <a:buClr>
                <a:srgbClr val="007C85"/>
              </a:buClr>
              <a:buFont typeface="Courier New" panose="02070309020205020404" pitchFamily="49" charset="0"/>
              <a:buChar char="o"/>
              <a:defRPr sz="2000">
                <a:solidFill>
                  <a:srgbClr val="464749"/>
                </a:solidFill>
                <a:latin typeface="Arial" panose="020B0604020202020204" pitchFamily="34" charset="0"/>
                <a:cs typeface="Arial" panose="020B0604020202020204" pitchFamily="34" charset="0"/>
              </a:defRPr>
            </a:lvl3pPr>
            <a:lvl4pPr marL="1600200" indent="-228600">
              <a:spcBef>
                <a:spcPts val="600"/>
              </a:spcBef>
              <a:buClr>
                <a:srgbClr val="007C85"/>
              </a:buClr>
              <a:buFont typeface="Wingdings" panose="05000000000000000000" pitchFamily="2" charset="2"/>
              <a:buChar char="ü"/>
              <a:defRPr sz="2000">
                <a:solidFill>
                  <a:srgbClr val="464749"/>
                </a:solidFill>
                <a:latin typeface="Arial" panose="020B0604020202020204" pitchFamily="34" charset="0"/>
                <a:cs typeface="Arial" panose="020B0604020202020204" pitchFamily="34" charset="0"/>
              </a:defRPr>
            </a:lvl4pPr>
            <a:lvl5pPr marL="2057400" indent="-228600">
              <a:spcBef>
                <a:spcPts val="600"/>
              </a:spcBef>
              <a:buClr>
                <a:srgbClr val="007C85"/>
              </a:buClr>
              <a:buFont typeface="Wingdings" panose="05000000000000000000" pitchFamily="2" charset="2"/>
              <a:buChar char="Ø"/>
              <a:defRPr sz="2000">
                <a:solidFill>
                  <a:srgbClr val="464749"/>
                </a:solidFill>
                <a:latin typeface="Arial" panose="020B0604020202020204" pitchFamily="34" charset="0"/>
                <a:cs typeface="Arial" panose="020B0604020202020204" pitchFamily="34" charset="0"/>
              </a:defRPr>
            </a:lvl5pPr>
          </a:lstStyle>
          <a:p>
            <a:pPr lvl="0"/>
            <a:r>
              <a:rPr lang="nl-BE" dirty="0" smtClean="0"/>
              <a:t>Click to edit Master text styles</a:t>
            </a:r>
          </a:p>
          <a:p>
            <a:pPr lvl="1"/>
            <a:r>
              <a:rPr lang="nl-BE" dirty="0" smtClean="0"/>
              <a:t>Second level</a:t>
            </a:r>
          </a:p>
          <a:p>
            <a:pPr lvl="2"/>
            <a:r>
              <a:rPr lang="nl-BE" dirty="0" smtClean="0"/>
              <a:t>Third level</a:t>
            </a:r>
          </a:p>
          <a:p>
            <a:pPr lvl="3"/>
            <a:r>
              <a:rPr lang="nl-BE" dirty="0" err="1" smtClean="0"/>
              <a:t>Fourth</a:t>
            </a:r>
            <a:r>
              <a:rPr lang="nl-BE" dirty="0" smtClean="0"/>
              <a:t> level</a:t>
            </a:r>
          </a:p>
          <a:p>
            <a:pPr lvl="4"/>
            <a:r>
              <a:rPr lang="nl-BE" dirty="0" err="1" smtClean="0"/>
              <a:t>Fifth</a:t>
            </a:r>
            <a:r>
              <a:rPr lang="nl-BE" dirty="0" smtClean="0"/>
              <a:t> level</a:t>
            </a:r>
            <a:endParaRPr lang="en-US" dirty="0"/>
          </a:p>
        </p:txBody>
      </p:sp>
      <p:sp>
        <p:nvSpPr>
          <p:cNvPr id="6" name="Slide Number Placeholder 5"/>
          <p:cNvSpPr>
            <a:spLocks noGrp="1"/>
          </p:cNvSpPr>
          <p:nvPr>
            <p:ph type="sldNum" sz="quarter" idx="12"/>
          </p:nvPr>
        </p:nvSpPr>
        <p:spPr>
          <a:xfrm>
            <a:off x="7307746" y="6422872"/>
            <a:ext cx="1047325" cy="365125"/>
          </a:xfrm>
        </p:spPr>
        <p:txBody>
          <a:bodyPr/>
          <a:lstStyle>
            <a:lvl1pPr>
              <a:defRPr sz="1000">
                <a:solidFill>
                  <a:schemeClr val="bg1"/>
                </a:solidFill>
                <a:latin typeface="Arial" panose="020B0604020202020204" pitchFamily="34" charset="0"/>
                <a:cs typeface="Arial" panose="020B0604020202020204" pitchFamily="34" charset="0"/>
              </a:defRPr>
            </a:lvl1pPr>
          </a:lstStyle>
          <a:p>
            <a:fld id="{5B6A1C65-676E-B748-98CF-E4159F270AE5}" type="slidenum">
              <a:rPr lang="en-US" smtClean="0"/>
              <a:pPr/>
              <a:t>‹nr.›</a:t>
            </a:fld>
            <a:endParaRPr lang="en-US" dirty="0"/>
          </a:p>
        </p:txBody>
      </p:sp>
      <p:pic>
        <p:nvPicPr>
          <p:cNvPr id="7" name="Picture 6" descr="curia_logo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3719" y="217756"/>
            <a:ext cx="1091352" cy="564094"/>
          </a:xfrm>
          <a:prstGeom prst="rect">
            <a:avLst/>
          </a:prstGeom>
        </p:spPr>
      </p:pic>
      <p:sp>
        <p:nvSpPr>
          <p:cNvPr id="2" name="Title 1"/>
          <p:cNvSpPr>
            <a:spLocks noGrp="1"/>
          </p:cNvSpPr>
          <p:nvPr>
            <p:ph type="title"/>
          </p:nvPr>
        </p:nvSpPr>
        <p:spPr>
          <a:xfrm>
            <a:off x="123721" y="286222"/>
            <a:ext cx="7368709" cy="461665"/>
          </a:xfrm>
        </p:spPr>
        <p:txBody>
          <a:bodyPr wrap="square" anchor="t" anchorCtr="0">
            <a:spAutoFit/>
          </a:bodyPr>
          <a:lstStyle>
            <a:lvl1pPr algn="l">
              <a:defRPr sz="2400" b="1">
                <a:solidFill>
                  <a:srgbClr val="007C85"/>
                </a:solidFill>
                <a:latin typeface="Arial" panose="020B0604020202020204" pitchFamily="34" charset="0"/>
                <a:cs typeface="Arial" panose="020B0604020202020204" pitchFamily="34" charset="0"/>
              </a:defRPr>
            </a:lvl1pPr>
          </a:lstStyle>
          <a:p>
            <a:r>
              <a:rPr lang="nl-BE" dirty="0" smtClean="0"/>
              <a:t>Click to edit Master title style</a:t>
            </a:r>
            <a:endParaRPr lang="en-US" dirty="0"/>
          </a:p>
        </p:txBody>
      </p:sp>
      <p:sp>
        <p:nvSpPr>
          <p:cNvPr id="9" name="Tekstvak 8"/>
          <p:cNvSpPr txBox="1"/>
          <p:nvPr userDrawn="1"/>
        </p:nvSpPr>
        <p:spPr>
          <a:xfrm>
            <a:off x="2830946" y="6530110"/>
            <a:ext cx="3482109" cy="261610"/>
          </a:xfrm>
          <a:prstGeom prst="rect">
            <a:avLst/>
          </a:prstGeom>
          <a:noFill/>
        </p:spPr>
        <p:txBody>
          <a:bodyPr wrap="square" rtlCol="0">
            <a:spAutoFit/>
          </a:bodyPr>
          <a:lstStyle/>
          <a:p>
            <a:pPr algn="ctr"/>
            <a:r>
              <a:rPr lang="nl-BE" sz="1050" kern="1200" dirty="0" smtClean="0">
                <a:solidFill>
                  <a:schemeClr val="bg1"/>
                </a:solidFill>
                <a:effectLst/>
                <a:latin typeface="Arial" panose="020B0604020202020204" pitchFamily="34" charset="0"/>
                <a:ea typeface="+mn-ea"/>
                <a:cs typeface="Arial" panose="020B0604020202020204" pitchFamily="34" charset="0"/>
              </a:rPr>
              <a:t>UIA </a:t>
            </a:r>
            <a:r>
              <a:rPr lang="nl-BE" sz="1050" kern="1200" dirty="0" err="1" smtClean="0">
                <a:solidFill>
                  <a:schemeClr val="bg1"/>
                </a:solidFill>
                <a:effectLst/>
                <a:latin typeface="Arial" panose="020B0604020202020204" pitchFamily="34" charset="0"/>
                <a:ea typeface="+mn-ea"/>
                <a:cs typeface="Arial" panose="020B0604020202020204" pitchFamily="34" charset="0"/>
              </a:rPr>
              <a:t>Round</a:t>
            </a:r>
            <a:r>
              <a:rPr lang="nl-BE" sz="1050" kern="1200" dirty="0" smtClean="0">
                <a:solidFill>
                  <a:schemeClr val="bg1"/>
                </a:solidFill>
                <a:effectLst/>
                <a:latin typeface="Arial" panose="020B0604020202020204" pitchFamily="34" charset="0"/>
                <a:ea typeface="+mn-ea"/>
                <a:cs typeface="Arial" panose="020B0604020202020204" pitchFamily="34" charset="0"/>
              </a:rPr>
              <a:t> </a:t>
            </a:r>
            <a:r>
              <a:rPr lang="nl-BE" sz="1050" kern="1200" dirty="0" err="1" smtClean="0">
                <a:solidFill>
                  <a:schemeClr val="bg1"/>
                </a:solidFill>
                <a:effectLst/>
                <a:latin typeface="Arial" panose="020B0604020202020204" pitchFamily="34" charset="0"/>
                <a:ea typeface="+mn-ea"/>
                <a:cs typeface="Arial" panose="020B0604020202020204" pitchFamily="34" charset="0"/>
              </a:rPr>
              <a:t>Table</a:t>
            </a:r>
            <a:r>
              <a:rPr lang="nl-BE" sz="1050" kern="1200" dirty="0" smtClean="0">
                <a:solidFill>
                  <a:schemeClr val="bg1"/>
                </a:solidFill>
                <a:effectLst/>
                <a:latin typeface="Arial" panose="020B0604020202020204" pitchFamily="34" charset="0"/>
                <a:ea typeface="+mn-ea"/>
                <a:cs typeface="Arial" panose="020B0604020202020204" pitchFamily="34" charset="0"/>
              </a:rPr>
              <a:t>, 10 November 2017</a:t>
            </a:r>
            <a:endParaRPr lang="nl-BE"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958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6422872"/>
            <a:ext cx="9144000" cy="435128"/>
          </a:xfrm>
          <a:prstGeom prst="rect">
            <a:avLst/>
          </a:prstGeom>
          <a:solidFill>
            <a:srgbClr val="007C85"/>
          </a:solidFill>
          <a:ln>
            <a:solidFill>
              <a:srgbClr val="007C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986360" y="1654133"/>
            <a:ext cx="3577984" cy="3126797"/>
          </a:xfrm>
        </p:spPr>
        <p:txBody>
          <a:bodyPr>
            <a:normAutofit/>
          </a:bodyPr>
          <a:lstStyle>
            <a:lvl1pPr>
              <a:buClr>
                <a:srgbClr val="007C85"/>
              </a:buClr>
              <a:defRPr sz="2000">
                <a:solidFill>
                  <a:srgbClr val="464749"/>
                </a:solidFill>
                <a:latin typeface="Arial" panose="020B0604020202020204" pitchFamily="34" charset="0"/>
                <a:cs typeface="Arial" panose="020B0604020202020204" pitchFamily="34" charset="0"/>
              </a:defRPr>
            </a:lvl1pPr>
            <a:lvl2pPr>
              <a:buClr>
                <a:srgbClr val="007C85"/>
              </a:buClr>
              <a:defRPr sz="2000">
                <a:solidFill>
                  <a:srgbClr val="464749"/>
                </a:solidFill>
                <a:latin typeface="Arial" panose="020B0604020202020204" pitchFamily="34" charset="0"/>
                <a:cs typeface="Arial" panose="020B0604020202020204" pitchFamily="34" charset="0"/>
              </a:defRPr>
            </a:lvl2pPr>
            <a:lvl3pPr>
              <a:buClr>
                <a:srgbClr val="A6A6A6"/>
              </a:buClr>
              <a:defRPr sz="1800">
                <a:solidFill>
                  <a:srgbClr val="464749"/>
                </a:solidFill>
                <a:latin typeface="Arial" panose="020B0604020202020204" pitchFamily="34" charset="0"/>
                <a:cs typeface="Arial" panose="020B0604020202020204" pitchFamily="34" charset="0"/>
              </a:defRPr>
            </a:lvl3pPr>
            <a:lvl4pPr>
              <a:buClr>
                <a:srgbClr val="A6A6A6"/>
              </a:buClr>
              <a:defRPr sz="1800">
                <a:solidFill>
                  <a:srgbClr val="464749"/>
                </a:solidFill>
                <a:latin typeface="Arial" panose="020B0604020202020204" pitchFamily="34" charset="0"/>
                <a:cs typeface="Arial" panose="020B0604020202020204" pitchFamily="34" charset="0"/>
              </a:defRPr>
            </a:lvl4pPr>
            <a:lvl5pPr>
              <a:buClr>
                <a:srgbClr val="A6A6A6"/>
              </a:buClr>
              <a:defRPr sz="1600">
                <a:solidFill>
                  <a:srgbClr val="464749"/>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4" name="Content Placeholder 3"/>
          <p:cNvSpPr>
            <a:spLocks noGrp="1"/>
          </p:cNvSpPr>
          <p:nvPr>
            <p:ph sz="half" idx="2"/>
          </p:nvPr>
        </p:nvSpPr>
        <p:spPr>
          <a:xfrm>
            <a:off x="4757749" y="1649029"/>
            <a:ext cx="3597322" cy="3126797"/>
          </a:xfrm>
        </p:spPr>
        <p:txBody>
          <a:bodyPr>
            <a:normAutofit/>
          </a:bodyPr>
          <a:lstStyle>
            <a:lvl1pPr>
              <a:buClr>
                <a:srgbClr val="007C85"/>
              </a:buClr>
              <a:defRPr sz="2000">
                <a:solidFill>
                  <a:srgbClr val="464749"/>
                </a:solidFill>
                <a:latin typeface="Arial" panose="020B0604020202020204" pitchFamily="34" charset="0"/>
                <a:cs typeface="Arial" panose="020B0604020202020204" pitchFamily="34" charset="0"/>
              </a:defRPr>
            </a:lvl1pPr>
            <a:lvl2pPr>
              <a:buClr>
                <a:srgbClr val="007C85"/>
              </a:buClr>
              <a:defRPr sz="2000">
                <a:solidFill>
                  <a:srgbClr val="464749"/>
                </a:solidFill>
                <a:latin typeface="Arial" panose="020B0604020202020204" pitchFamily="34" charset="0"/>
                <a:cs typeface="Arial" panose="020B0604020202020204" pitchFamily="34" charset="0"/>
              </a:defRPr>
            </a:lvl2pPr>
            <a:lvl3pPr>
              <a:buClr>
                <a:srgbClr val="A6A6A6"/>
              </a:buClr>
              <a:defRPr sz="1800">
                <a:solidFill>
                  <a:srgbClr val="464749"/>
                </a:solidFill>
                <a:latin typeface="Arial" panose="020B0604020202020204" pitchFamily="34" charset="0"/>
                <a:cs typeface="Arial" panose="020B0604020202020204" pitchFamily="34" charset="0"/>
              </a:defRPr>
            </a:lvl3pPr>
            <a:lvl4pPr>
              <a:buClr>
                <a:srgbClr val="A6A6A6"/>
              </a:buClr>
              <a:defRPr sz="1800">
                <a:solidFill>
                  <a:srgbClr val="464749"/>
                </a:solidFill>
                <a:latin typeface="Arial" panose="020B0604020202020204" pitchFamily="34" charset="0"/>
                <a:cs typeface="Arial" panose="020B0604020202020204" pitchFamily="34" charset="0"/>
              </a:defRPr>
            </a:lvl4pPr>
            <a:lvl5pPr>
              <a:buClr>
                <a:srgbClr val="A6A6A6"/>
              </a:buClr>
              <a:defRPr sz="1600">
                <a:solidFill>
                  <a:srgbClr val="464749"/>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5" name="Date Placeholder 4"/>
          <p:cNvSpPr>
            <a:spLocks noGrp="1"/>
          </p:cNvSpPr>
          <p:nvPr>
            <p:ph type="dt" sz="half" idx="10"/>
          </p:nvPr>
        </p:nvSpPr>
        <p:spPr>
          <a:xfrm>
            <a:off x="990600" y="6431454"/>
            <a:ext cx="1472083"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C70FE5BE-A953-F046-871A-5166F73081F2}" type="datetime1">
              <a:rPr lang="nl-BE" smtClean="0"/>
              <a:pPr/>
              <a:t>7/11/2017</a:t>
            </a:fld>
            <a:endParaRPr lang="en-US" dirty="0"/>
          </a:p>
        </p:txBody>
      </p:sp>
      <p:sp>
        <p:nvSpPr>
          <p:cNvPr id="6" name="Footer Placeholder 5"/>
          <p:cNvSpPr>
            <a:spLocks noGrp="1"/>
          </p:cNvSpPr>
          <p:nvPr>
            <p:ph type="ftr" sz="quarter" idx="11"/>
          </p:nvPr>
        </p:nvSpPr>
        <p:spPr>
          <a:xfrm>
            <a:off x="2814753" y="6431454"/>
            <a:ext cx="2895600" cy="36512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smtClean="0"/>
              <a:t>Presentatie Curia</a:t>
            </a:r>
            <a:endParaRPr lang="en-US" dirty="0"/>
          </a:p>
        </p:txBody>
      </p:sp>
      <p:sp>
        <p:nvSpPr>
          <p:cNvPr id="7" name="Slide Number Placeholder 6"/>
          <p:cNvSpPr>
            <a:spLocks noGrp="1"/>
          </p:cNvSpPr>
          <p:nvPr>
            <p:ph type="sldNum" sz="quarter" idx="12"/>
          </p:nvPr>
        </p:nvSpPr>
        <p:spPr>
          <a:xfrm>
            <a:off x="7555667" y="6431454"/>
            <a:ext cx="783006"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B6A1C65-676E-B748-98CF-E4159F270AE5}" type="slidenum">
              <a:rPr lang="en-US" smtClean="0"/>
              <a:pPr/>
              <a:t>‹nr.›</a:t>
            </a:fld>
            <a:endParaRPr lang="en-US" dirty="0"/>
          </a:p>
        </p:txBody>
      </p:sp>
      <p:sp>
        <p:nvSpPr>
          <p:cNvPr id="2" name="Title 1"/>
          <p:cNvSpPr>
            <a:spLocks noGrp="1"/>
          </p:cNvSpPr>
          <p:nvPr>
            <p:ph type="title"/>
          </p:nvPr>
        </p:nvSpPr>
        <p:spPr>
          <a:xfrm>
            <a:off x="986360" y="935019"/>
            <a:ext cx="7368711" cy="461665"/>
          </a:xfrm>
        </p:spPr>
        <p:txBody>
          <a:bodyPr wrap="square" anchor="t" anchorCtr="0">
            <a:spAutoFit/>
          </a:bodyPr>
          <a:lstStyle>
            <a:lvl1pPr algn="l">
              <a:defRPr sz="2400" b="0">
                <a:solidFill>
                  <a:srgbClr val="007C85"/>
                </a:solidFill>
                <a:latin typeface="Arial" panose="020B0604020202020204" pitchFamily="34" charset="0"/>
                <a:cs typeface="Arial" panose="020B0604020202020204" pitchFamily="34" charset="0"/>
              </a:defRPr>
            </a:lvl1pPr>
          </a:lstStyle>
          <a:p>
            <a:r>
              <a:rPr lang="nl-BE" dirty="0" smtClean="0"/>
              <a:t>Click to edit Master title style</a:t>
            </a:r>
            <a:endParaRPr lang="en-US" dirty="0"/>
          </a:p>
        </p:txBody>
      </p:sp>
      <p:pic>
        <p:nvPicPr>
          <p:cNvPr id="15" name="Picture 14" descr="curia_logo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3719" y="202727"/>
            <a:ext cx="1091352" cy="564094"/>
          </a:xfrm>
          <a:prstGeom prst="rect">
            <a:avLst/>
          </a:prstGeom>
        </p:spPr>
      </p:pic>
    </p:spTree>
    <p:extLst>
      <p:ext uri="{BB962C8B-B14F-4D97-AF65-F5344CB8AC3E}">
        <p14:creationId xmlns:p14="http://schemas.microsoft.com/office/powerpoint/2010/main" val="3568708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4" name="Date Placeholder 3"/>
          <p:cNvSpPr>
            <a:spLocks noGrp="1"/>
          </p:cNvSpPr>
          <p:nvPr>
            <p:ph type="dt" sz="half" idx="2"/>
          </p:nvPr>
        </p:nvSpPr>
        <p:spPr>
          <a:xfrm>
            <a:off x="990600" y="6311221"/>
            <a:ext cx="1472083" cy="365125"/>
          </a:xfrm>
          <a:prstGeom prst="rect">
            <a:avLst/>
          </a:prstGeom>
        </p:spPr>
        <p:txBody>
          <a:bodyPr vert="horz" lIns="91440" tIns="45720" rIns="91440" bIns="45720" rtlCol="0" anchor="ctr"/>
          <a:lstStyle>
            <a:lvl1pPr algn="l">
              <a:defRPr sz="1000">
                <a:solidFill>
                  <a:srgbClr val="A6A6A6"/>
                </a:solidFill>
                <a:latin typeface="Arial" panose="020B0604020202020204" pitchFamily="34" charset="0"/>
                <a:cs typeface="Arial" panose="020B0604020202020204" pitchFamily="34" charset="0"/>
              </a:defRPr>
            </a:lvl1pPr>
          </a:lstStyle>
          <a:p>
            <a:fld id="{775FEC4B-1213-FD47-A8A7-78DF9ACE6FC8}" type="datetime1">
              <a:rPr lang="nl-BE" smtClean="0"/>
              <a:pPr/>
              <a:t>7/11/2017</a:t>
            </a:fld>
            <a:endParaRPr lang="en-US" dirty="0"/>
          </a:p>
        </p:txBody>
      </p:sp>
      <p:sp>
        <p:nvSpPr>
          <p:cNvPr id="5" name="Footer Placeholder 4"/>
          <p:cNvSpPr>
            <a:spLocks noGrp="1"/>
          </p:cNvSpPr>
          <p:nvPr>
            <p:ph type="ftr" sz="quarter" idx="3"/>
          </p:nvPr>
        </p:nvSpPr>
        <p:spPr>
          <a:xfrm>
            <a:off x="2814753" y="6311221"/>
            <a:ext cx="2895600" cy="365125"/>
          </a:xfrm>
          <a:prstGeom prst="rect">
            <a:avLst/>
          </a:prstGeom>
        </p:spPr>
        <p:txBody>
          <a:bodyPr vert="horz" lIns="91440" tIns="45720" rIns="91440" bIns="45720" rtlCol="0" anchor="ctr"/>
          <a:lstStyle>
            <a:lvl1pPr algn="l">
              <a:defRPr sz="1000">
                <a:solidFill>
                  <a:srgbClr val="A6A6A6"/>
                </a:solidFill>
                <a:latin typeface="Arial" panose="020B0604020202020204" pitchFamily="34" charset="0"/>
                <a:cs typeface="Arial" panose="020B0604020202020204" pitchFamily="34" charset="0"/>
              </a:defRPr>
            </a:lvl1pPr>
          </a:lstStyle>
          <a:p>
            <a:r>
              <a:rPr lang="en-US" smtClean="0"/>
              <a:t>Presentatie Curia</a:t>
            </a:r>
            <a:endParaRPr lang="en-US" dirty="0"/>
          </a:p>
        </p:txBody>
      </p:sp>
      <p:sp>
        <p:nvSpPr>
          <p:cNvPr id="6" name="Slide Number Placeholder 5"/>
          <p:cNvSpPr>
            <a:spLocks noGrp="1"/>
          </p:cNvSpPr>
          <p:nvPr>
            <p:ph type="sldNum" sz="quarter" idx="4"/>
          </p:nvPr>
        </p:nvSpPr>
        <p:spPr>
          <a:xfrm>
            <a:off x="7555667" y="6311221"/>
            <a:ext cx="783006" cy="365125"/>
          </a:xfrm>
          <a:prstGeom prst="rect">
            <a:avLst/>
          </a:prstGeom>
        </p:spPr>
        <p:txBody>
          <a:bodyPr vert="horz" lIns="91440" tIns="45720" rIns="91440" bIns="45720" rtlCol="0" anchor="ctr"/>
          <a:lstStyle>
            <a:lvl1pPr algn="r">
              <a:defRPr sz="1000">
                <a:solidFill>
                  <a:srgbClr val="A6A6A6"/>
                </a:solidFill>
                <a:latin typeface="Arial" panose="020B0604020202020204" pitchFamily="34" charset="0"/>
                <a:cs typeface="Arial" panose="020B0604020202020204" pitchFamily="34" charset="0"/>
              </a:defRPr>
            </a:lvl1pPr>
          </a:lstStyle>
          <a:p>
            <a:fld id="{5B6A1C65-676E-B748-98CF-E4159F270AE5}" type="slidenum">
              <a:rPr lang="en-US" smtClean="0"/>
              <a:pPr/>
              <a:t>‹nr.›</a:t>
            </a:fld>
            <a:endParaRPr lang="en-US" dirty="0"/>
          </a:p>
        </p:txBody>
      </p:sp>
    </p:spTree>
    <p:extLst>
      <p:ext uri="{BB962C8B-B14F-4D97-AF65-F5344CB8AC3E}">
        <p14:creationId xmlns:p14="http://schemas.microsoft.com/office/powerpoint/2010/main" val="13330862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arah.vandenbrande@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info@curia.be" TargetMode="External"/><Relationship Id="rId4" Type="http://schemas.openxmlformats.org/officeDocument/2006/relationships/hyperlink" Target="mailto:sarah.vandenbrande@curia.b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mailto:Sarah.vandenbrande@curia.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979303"/>
            <a:ext cx="6634065" cy="1077218"/>
          </a:xfrm>
        </p:spPr>
        <p:txBody>
          <a:bodyPr/>
          <a:lstStyle/>
          <a:p>
            <a:r>
              <a:rPr lang="en-GB" sz="3200" dirty="0" smtClean="0"/>
              <a:t>Burning legal questions for international associations</a:t>
            </a:r>
            <a:endParaRPr lang="en-GB" sz="3200" dirty="0"/>
          </a:p>
        </p:txBody>
      </p:sp>
      <p:sp>
        <p:nvSpPr>
          <p:cNvPr id="3" name="Subtitle 2"/>
          <p:cNvSpPr>
            <a:spLocks noGrp="1"/>
          </p:cNvSpPr>
          <p:nvPr>
            <p:ph type="subTitle" idx="1"/>
          </p:nvPr>
        </p:nvSpPr>
        <p:spPr>
          <a:xfrm>
            <a:off x="1371600" y="3731072"/>
            <a:ext cx="5979111" cy="2142125"/>
          </a:xfrm>
        </p:spPr>
        <p:txBody>
          <a:bodyPr/>
          <a:lstStyle/>
          <a:p>
            <a:r>
              <a:rPr lang="en-GB" altLang="nl-BE" sz="1800" b="1" dirty="0" smtClean="0"/>
              <a:t>Sarah Verschaeve	 	Sarah van den Brande</a:t>
            </a:r>
          </a:p>
          <a:p>
            <a:r>
              <a:rPr lang="en-GB" altLang="nl-BE" sz="1800" dirty="0" smtClean="0"/>
              <a:t>Counsel, Curia CVOA		Counsel, Curia CVOA</a:t>
            </a:r>
            <a:endParaRPr lang="en-GB" altLang="nl-BE" sz="2000" b="1" dirty="0" smtClean="0"/>
          </a:p>
          <a:p>
            <a:endParaRPr lang="en-GB" altLang="nl-BE" dirty="0" smtClean="0"/>
          </a:p>
          <a:p>
            <a:r>
              <a:rPr lang="en-GB" altLang="nl-BE" sz="1800" dirty="0" smtClean="0"/>
              <a:t>10 November 2017</a:t>
            </a:r>
          </a:p>
          <a:p>
            <a:r>
              <a:rPr lang="en-GB" altLang="nl-BE" sz="1800" dirty="0" smtClean="0"/>
              <a:t>UIA Round Table </a:t>
            </a:r>
          </a:p>
          <a:p>
            <a:r>
              <a:rPr lang="en-GB" altLang="nl-BE" sz="1800" dirty="0" smtClean="0"/>
              <a:t>Brussels</a:t>
            </a:r>
            <a:endParaRPr lang="en-GB" altLang="nl-BE" sz="1800" dirty="0"/>
          </a:p>
        </p:txBody>
      </p:sp>
    </p:spTree>
    <p:extLst>
      <p:ext uri="{BB962C8B-B14F-4D97-AF65-F5344CB8AC3E}">
        <p14:creationId xmlns:p14="http://schemas.microsoft.com/office/powerpoint/2010/main" val="3318309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3721" y="1486551"/>
            <a:ext cx="8795992" cy="4819357"/>
          </a:xfrm>
        </p:spPr>
        <p:txBody>
          <a:bodyPr/>
          <a:lstStyle/>
          <a:p>
            <a:r>
              <a:rPr lang="en-GB" dirty="0" smtClean="0"/>
              <a:t>Most important change:</a:t>
            </a:r>
          </a:p>
          <a:p>
            <a:pPr lvl="1"/>
            <a:r>
              <a:rPr lang="en-GB" dirty="0" smtClean="0"/>
              <a:t>Liberalizing of commercial activities for NPA’s and INPA’s</a:t>
            </a:r>
          </a:p>
          <a:p>
            <a:pPr lvl="2"/>
            <a:r>
              <a:rPr lang="en-GB" dirty="0" smtClean="0"/>
              <a:t>Non-profit purpose (of international interest) is maintained</a:t>
            </a:r>
          </a:p>
          <a:p>
            <a:pPr lvl="2"/>
            <a:r>
              <a:rPr lang="en-GB" dirty="0" smtClean="0"/>
              <a:t>Strict prohibition to distribute direct or indirect patrimonial benefits to founders/members/directors/other persons (except, in the latter case, if this serves the non-profit purpose of the NPA/INPA)</a:t>
            </a:r>
          </a:p>
          <a:p>
            <a:pPr lvl="2"/>
            <a:endParaRPr lang="en-GB" dirty="0" smtClean="0"/>
          </a:p>
          <a:p>
            <a:pPr lvl="1"/>
            <a:r>
              <a:rPr lang="en-GB" dirty="0" smtClean="0"/>
              <a:t>But no (immediate) modification of other legislation?</a:t>
            </a:r>
          </a:p>
          <a:p>
            <a:pPr lvl="2"/>
            <a:r>
              <a:rPr lang="en-GB" dirty="0" smtClean="0"/>
              <a:t>Impact on taxation</a:t>
            </a:r>
          </a:p>
          <a:p>
            <a:pPr lvl="2"/>
            <a:r>
              <a:rPr lang="en-GB" dirty="0" smtClean="0"/>
              <a:t>Impact on legislation applicable to volunteers</a:t>
            </a:r>
          </a:p>
          <a:p>
            <a:pPr lvl="2"/>
            <a:r>
              <a:rPr lang="en-GB" dirty="0" smtClean="0"/>
              <a:t>Impact on subsidies</a:t>
            </a:r>
          </a:p>
          <a:p>
            <a:pPr lvl="2"/>
            <a:r>
              <a:rPr lang="en-GB" dirty="0" smtClean="0"/>
              <a:t>…</a:t>
            </a:r>
          </a:p>
          <a:p>
            <a:pPr lvl="2"/>
            <a:endParaRPr lang="en-GB" dirty="0" smtClean="0"/>
          </a:p>
          <a:p>
            <a:pPr marL="1371600" lvl="3" indent="0">
              <a:buNone/>
            </a:pPr>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10</a:t>
            </a:fld>
            <a:endParaRPr lang="en-GB" dirty="0"/>
          </a:p>
        </p:txBody>
      </p:sp>
      <p:sp>
        <p:nvSpPr>
          <p:cNvPr id="4" name="Titel 3"/>
          <p:cNvSpPr>
            <a:spLocks noGrp="1"/>
          </p:cNvSpPr>
          <p:nvPr>
            <p:ph type="title"/>
          </p:nvPr>
        </p:nvSpPr>
        <p:spPr>
          <a:xfrm>
            <a:off x="123721" y="286222"/>
            <a:ext cx="7368709" cy="1200329"/>
          </a:xfrm>
        </p:spPr>
        <p:txBody>
          <a:bodyPr/>
          <a:lstStyle/>
          <a:p>
            <a:r>
              <a:rPr lang="en-GB" dirty="0" smtClean="0"/>
              <a:t>1. b) Unified Code on Companies and Associations: Impact on (international) associations</a:t>
            </a:r>
            <a:endParaRPr lang="en-GB" dirty="0"/>
          </a:p>
        </p:txBody>
      </p:sp>
    </p:spTree>
    <p:extLst>
      <p:ext uri="{BB962C8B-B14F-4D97-AF65-F5344CB8AC3E}">
        <p14:creationId xmlns:p14="http://schemas.microsoft.com/office/powerpoint/2010/main" val="3557805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endParaRPr lang="en-GB" dirty="0" smtClean="0"/>
          </a:p>
          <a:p>
            <a:r>
              <a:rPr lang="en-GB" dirty="0" smtClean="0"/>
              <a:t>Other important change:</a:t>
            </a:r>
          </a:p>
          <a:p>
            <a:pPr lvl="1"/>
            <a:r>
              <a:rPr lang="en-GB" dirty="0" smtClean="0"/>
              <a:t>Directors’ liability</a:t>
            </a:r>
          </a:p>
          <a:p>
            <a:pPr lvl="2"/>
            <a:r>
              <a:rPr lang="en-GB" dirty="0" smtClean="0"/>
              <a:t>Joint and several liability of directors for violations of the Code and </a:t>
            </a:r>
            <a:r>
              <a:rPr lang="en-GB" dirty="0" err="1" smtClean="0"/>
              <a:t>AoA</a:t>
            </a:r>
            <a:endParaRPr lang="en-GB" dirty="0" smtClean="0"/>
          </a:p>
          <a:p>
            <a:pPr lvl="3"/>
            <a:r>
              <a:rPr lang="en-GB" dirty="0" smtClean="0"/>
              <a:t>Release from liability if director notifies other directors of mistake</a:t>
            </a:r>
          </a:p>
          <a:p>
            <a:pPr lvl="2"/>
            <a:r>
              <a:rPr lang="en-GB" dirty="0" smtClean="0"/>
              <a:t>Limitation of liability: maximum caps based on turnover and balance </a:t>
            </a:r>
            <a:r>
              <a:rPr lang="en-GB" dirty="0" smtClean="0"/>
              <a:t>sheet total </a:t>
            </a:r>
            <a:r>
              <a:rPr lang="en-GB" dirty="0" smtClean="0"/>
              <a:t>(not in case of fraud, etc.)</a:t>
            </a:r>
          </a:p>
          <a:p>
            <a:pPr marL="914400" lvl="2" indent="0">
              <a:buNone/>
            </a:pPr>
            <a:endParaRPr lang="en-GB" dirty="0" smtClean="0"/>
          </a:p>
          <a:p>
            <a:pPr marL="914400" lvl="2" indent="0">
              <a:buNone/>
            </a:pPr>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11</a:t>
            </a:fld>
            <a:endParaRPr lang="en-GB" dirty="0"/>
          </a:p>
        </p:txBody>
      </p:sp>
      <p:sp>
        <p:nvSpPr>
          <p:cNvPr id="4" name="Titel 3"/>
          <p:cNvSpPr>
            <a:spLocks noGrp="1"/>
          </p:cNvSpPr>
          <p:nvPr>
            <p:ph type="title"/>
          </p:nvPr>
        </p:nvSpPr>
        <p:spPr>
          <a:xfrm>
            <a:off x="123721" y="286222"/>
            <a:ext cx="7368709" cy="1200329"/>
          </a:xfrm>
        </p:spPr>
        <p:txBody>
          <a:bodyPr/>
          <a:lstStyle/>
          <a:p>
            <a:r>
              <a:rPr lang="en-GB" dirty="0" smtClean="0"/>
              <a:t>1. b) Unified Code on Companies and Associations: Impact on (international) associations</a:t>
            </a:r>
            <a:endParaRPr lang="en-GB" dirty="0"/>
          </a:p>
        </p:txBody>
      </p:sp>
    </p:spTree>
    <p:extLst>
      <p:ext uri="{BB962C8B-B14F-4D97-AF65-F5344CB8AC3E}">
        <p14:creationId xmlns:p14="http://schemas.microsoft.com/office/powerpoint/2010/main" val="904926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435587582"/>
              </p:ext>
            </p:extLst>
          </p:nvPr>
        </p:nvGraphicFramePr>
        <p:xfrm>
          <a:off x="580387" y="1774184"/>
          <a:ext cx="7774684" cy="4525375"/>
        </p:xfrm>
        <a:graphic>
          <a:graphicData uri="http://schemas.openxmlformats.org/drawingml/2006/table">
            <a:tbl>
              <a:tblPr firstRow="1" bandRow="1">
                <a:tableStyleId>{5C22544A-7EE6-4342-B048-85BDC9FD1C3A}</a:tableStyleId>
              </a:tblPr>
              <a:tblGrid>
                <a:gridCol w="3887342"/>
                <a:gridCol w="3887342"/>
              </a:tblGrid>
              <a:tr h="335213">
                <a:tc>
                  <a:txBody>
                    <a:bodyPr/>
                    <a:lstStyle/>
                    <a:p>
                      <a:r>
                        <a:rPr lang="en-GB" sz="1400" noProof="0" dirty="0" smtClean="0">
                          <a:latin typeface="Arial" panose="020B0604020202020204" pitchFamily="34" charset="0"/>
                          <a:cs typeface="Arial" panose="020B0604020202020204" pitchFamily="34" charset="0"/>
                        </a:rPr>
                        <a:t>Maximum</a:t>
                      </a:r>
                      <a:r>
                        <a:rPr lang="en-GB" sz="1400" baseline="0" noProof="0" dirty="0" smtClean="0">
                          <a:latin typeface="Arial" panose="020B0604020202020204" pitchFamily="34" charset="0"/>
                          <a:cs typeface="Arial" panose="020B0604020202020204" pitchFamily="34" charset="0"/>
                        </a:rPr>
                        <a:t> cap </a:t>
                      </a:r>
                      <a:endParaRPr lang="en-GB" sz="1400" noProof="0" dirty="0">
                        <a:latin typeface="Arial" panose="020B0604020202020204" pitchFamily="34" charset="0"/>
                        <a:cs typeface="Arial" panose="020B0604020202020204" pitchFamily="34" charset="0"/>
                      </a:endParaRPr>
                    </a:p>
                  </a:txBody>
                  <a:tcPr>
                    <a:solidFill>
                      <a:srgbClr val="007C85"/>
                    </a:solidFill>
                  </a:tcPr>
                </a:tc>
                <a:tc>
                  <a:txBody>
                    <a:bodyPr/>
                    <a:lstStyle/>
                    <a:p>
                      <a:r>
                        <a:rPr lang="en-GB" sz="1400" noProof="0" dirty="0" smtClean="0">
                          <a:latin typeface="Arial" panose="020B0604020202020204" pitchFamily="34" charset="0"/>
                          <a:cs typeface="Arial" panose="020B0604020202020204" pitchFamily="34" charset="0"/>
                        </a:rPr>
                        <a:t>Turnover</a:t>
                      </a:r>
                      <a:r>
                        <a:rPr lang="en-GB" sz="1400" baseline="0" noProof="0" dirty="0" smtClean="0">
                          <a:latin typeface="Arial" panose="020B0604020202020204" pitchFamily="34" charset="0"/>
                          <a:cs typeface="Arial" panose="020B0604020202020204" pitchFamily="34" charset="0"/>
                        </a:rPr>
                        <a:t> and balance total</a:t>
                      </a:r>
                      <a:endParaRPr lang="en-GB" sz="1400" noProof="0" dirty="0">
                        <a:latin typeface="Arial" panose="020B0604020202020204" pitchFamily="34" charset="0"/>
                        <a:cs typeface="Arial" panose="020B0604020202020204" pitchFamily="34" charset="0"/>
                      </a:endParaRPr>
                    </a:p>
                  </a:txBody>
                  <a:tcPr>
                    <a:solidFill>
                      <a:srgbClr val="007C85"/>
                    </a:solidFill>
                  </a:tcPr>
                </a:tc>
              </a:tr>
              <a:tr h="586623">
                <a:tc>
                  <a:txBody>
                    <a:bodyPr/>
                    <a:lstStyle/>
                    <a:p>
                      <a:r>
                        <a:rPr lang="en-GB" sz="1400" noProof="0" dirty="0" smtClean="0">
                          <a:latin typeface="Arial" panose="020B0604020202020204" pitchFamily="34" charset="0"/>
                          <a:cs typeface="Arial" panose="020B0604020202020204" pitchFamily="34" charset="0"/>
                        </a:rPr>
                        <a:t>€ 125,000</a:t>
                      </a:r>
                      <a:endParaRPr lang="en-GB" sz="1400" noProof="0" dirty="0">
                        <a:latin typeface="Arial" panose="020B0604020202020204" pitchFamily="34" charset="0"/>
                        <a:cs typeface="Arial" panose="020B0604020202020204" pitchFamily="34" charset="0"/>
                      </a:endParaRPr>
                    </a:p>
                  </a:txBody>
                  <a:tcPr>
                    <a:solidFill>
                      <a:srgbClr val="B5D2D5"/>
                    </a:solidFill>
                  </a:tcPr>
                </a:tc>
                <a:tc>
                  <a:txBody>
                    <a:bodyPr/>
                    <a:lstStyle/>
                    <a:p>
                      <a:pPr marL="285750" indent="-285750">
                        <a:buFontTx/>
                        <a:buChar char="-"/>
                      </a:pPr>
                      <a:r>
                        <a:rPr lang="en-GB" sz="1400" noProof="0" dirty="0" smtClean="0">
                          <a:latin typeface="Arial" panose="020B0604020202020204" pitchFamily="34" charset="0"/>
                          <a:cs typeface="Arial" panose="020B0604020202020204" pitchFamily="34" charset="0"/>
                        </a:rPr>
                        <a:t>turnover</a:t>
                      </a:r>
                      <a:r>
                        <a:rPr lang="en-GB" sz="1400" baseline="0" noProof="0" dirty="0" smtClean="0">
                          <a:latin typeface="Arial" panose="020B0604020202020204" pitchFamily="34" charset="0"/>
                          <a:cs typeface="Arial" panose="020B0604020202020204" pitchFamily="34" charset="0"/>
                        </a:rPr>
                        <a:t> less than € 350,000 (VAT excl.) </a:t>
                      </a:r>
                    </a:p>
                    <a:p>
                      <a:pPr marL="285750" indent="-285750">
                        <a:buFontTx/>
                        <a:buChar char="-"/>
                      </a:pPr>
                      <a:r>
                        <a:rPr lang="en-GB" sz="1400" baseline="0" noProof="0" dirty="0" smtClean="0">
                          <a:latin typeface="Arial" panose="020B0604020202020204" pitchFamily="34" charset="0"/>
                          <a:cs typeface="Arial" panose="020B0604020202020204" pitchFamily="34" charset="0"/>
                        </a:rPr>
                        <a:t>balance total of maximum € 175,000 </a:t>
                      </a:r>
                      <a:endParaRPr lang="en-GB" sz="1400" noProof="0" dirty="0">
                        <a:latin typeface="Arial" panose="020B0604020202020204" pitchFamily="34" charset="0"/>
                        <a:cs typeface="Arial" panose="020B0604020202020204" pitchFamily="34" charset="0"/>
                      </a:endParaRPr>
                    </a:p>
                  </a:txBody>
                  <a:tcPr>
                    <a:solidFill>
                      <a:srgbClr val="B5D2D5"/>
                    </a:solidFill>
                  </a:tcPr>
                </a:tc>
              </a:tr>
              <a:tr h="586623">
                <a:tc>
                  <a:txBody>
                    <a:bodyPr/>
                    <a:lstStyle/>
                    <a:p>
                      <a:r>
                        <a:rPr lang="en-GB" sz="1400" noProof="0" dirty="0" smtClean="0">
                          <a:latin typeface="Arial" panose="020B0604020202020204" pitchFamily="34" charset="0"/>
                          <a:cs typeface="Arial" panose="020B0604020202020204" pitchFamily="34" charset="0"/>
                        </a:rPr>
                        <a:t>€ 250,000</a:t>
                      </a:r>
                      <a:endParaRPr lang="en-GB" sz="1400" noProof="0" dirty="0">
                        <a:latin typeface="Arial" panose="020B0604020202020204" pitchFamily="34" charset="0"/>
                        <a:cs typeface="Arial" panose="020B0604020202020204" pitchFamily="34" charset="0"/>
                      </a:endParaRPr>
                    </a:p>
                  </a:txBody>
                  <a:tcPr>
                    <a:solidFill>
                      <a:srgbClr val="B5D2D5"/>
                    </a:solidFill>
                  </a:tcPr>
                </a:tc>
                <a:tc>
                  <a:txBody>
                    <a:bodyPr/>
                    <a:lstStyle/>
                    <a:p>
                      <a:pPr marL="285750" indent="-285750">
                        <a:buFontTx/>
                        <a:buChar char="-"/>
                      </a:pPr>
                      <a:r>
                        <a:rPr lang="en-GB" sz="1400" baseline="0" noProof="0" dirty="0" smtClean="0">
                          <a:latin typeface="Arial" panose="020B0604020202020204" pitchFamily="34" charset="0"/>
                          <a:cs typeface="Arial" panose="020B0604020202020204" pitchFamily="34" charset="0"/>
                        </a:rPr>
                        <a:t>t</a:t>
                      </a:r>
                      <a:r>
                        <a:rPr lang="en-GB" sz="1400" noProof="0" dirty="0" smtClean="0">
                          <a:latin typeface="Arial" panose="020B0604020202020204" pitchFamily="34" charset="0"/>
                          <a:cs typeface="Arial" panose="020B0604020202020204" pitchFamily="34" charset="0"/>
                        </a:rPr>
                        <a:t>urnover</a:t>
                      </a:r>
                      <a:r>
                        <a:rPr lang="en-GB" sz="1400" baseline="0" noProof="0" dirty="0" smtClean="0">
                          <a:latin typeface="Arial" panose="020B0604020202020204" pitchFamily="34" charset="0"/>
                          <a:cs typeface="Arial" panose="020B0604020202020204" pitchFamily="34" charset="0"/>
                        </a:rPr>
                        <a:t> less than € 700,000 (VAT excl.) </a:t>
                      </a:r>
                    </a:p>
                    <a:p>
                      <a:pPr marL="285750" indent="-285750">
                        <a:buFontTx/>
                        <a:buChar char="-"/>
                      </a:pPr>
                      <a:r>
                        <a:rPr lang="en-GB" sz="1400" baseline="0" noProof="0" dirty="0" smtClean="0">
                          <a:latin typeface="Arial" panose="020B0604020202020204" pitchFamily="34" charset="0"/>
                          <a:cs typeface="Arial" panose="020B0604020202020204" pitchFamily="34" charset="0"/>
                        </a:rPr>
                        <a:t>balance total of maximum € 350,000</a:t>
                      </a:r>
                      <a:endParaRPr lang="en-GB" sz="1400" noProof="0" dirty="0">
                        <a:latin typeface="Arial" panose="020B0604020202020204" pitchFamily="34" charset="0"/>
                        <a:cs typeface="Arial" panose="020B0604020202020204" pitchFamily="34" charset="0"/>
                      </a:endParaRPr>
                    </a:p>
                  </a:txBody>
                  <a:tcPr>
                    <a:solidFill>
                      <a:srgbClr val="B5D2D5"/>
                    </a:solidFill>
                  </a:tcPr>
                </a:tc>
              </a:tr>
              <a:tr h="838032">
                <a:tc>
                  <a:txBody>
                    <a:bodyPr/>
                    <a:lstStyle/>
                    <a:p>
                      <a:r>
                        <a:rPr lang="en-GB" sz="1400" noProof="0" dirty="0" smtClean="0">
                          <a:latin typeface="Arial" panose="020B0604020202020204" pitchFamily="34" charset="0"/>
                          <a:cs typeface="Arial" panose="020B0604020202020204" pitchFamily="34" charset="0"/>
                        </a:rPr>
                        <a:t>€ 1,000,000</a:t>
                      </a:r>
                      <a:endParaRPr lang="en-GB" sz="1400" noProof="0" dirty="0">
                        <a:latin typeface="Arial" panose="020B0604020202020204" pitchFamily="34" charset="0"/>
                        <a:cs typeface="Arial" panose="020B0604020202020204" pitchFamily="34" charset="0"/>
                      </a:endParaRPr>
                    </a:p>
                  </a:txBody>
                  <a:tcPr>
                    <a:solidFill>
                      <a:srgbClr val="B5D2D5"/>
                    </a:solidFill>
                  </a:tcPr>
                </a:tc>
                <a:tc>
                  <a:txBody>
                    <a:bodyPr/>
                    <a:lstStyle/>
                    <a:p>
                      <a:pPr marL="285750" indent="-285750">
                        <a:buFontTx/>
                        <a:buChar char="-"/>
                      </a:pPr>
                      <a:r>
                        <a:rPr lang="en-GB" sz="1400" noProof="0" dirty="0" smtClean="0">
                          <a:latin typeface="Arial" panose="020B0604020202020204" pitchFamily="34" charset="0"/>
                          <a:cs typeface="Arial" panose="020B0604020202020204" pitchFamily="34" charset="0"/>
                        </a:rPr>
                        <a:t>turnover of maximum  € 9,000,000 (VAT excl.)</a:t>
                      </a:r>
                    </a:p>
                    <a:p>
                      <a:pPr marL="285750" indent="-285750">
                        <a:buFontTx/>
                        <a:buChar char="-"/>
                      </a:pPr>
                      <a:r>
                        <a:rPr lang="en-GB" sz="1400" noProof="0" dirty="0" smtClean="0">
                          <a:latin typeface="Arial" panose="020B0604020202020204" pitchFamily="34" charset="0"/>
                          <a:cs typeface="Arial" panose="020B0604020202020204" pitchFamily="34" charset="0"/>
                        </a:rPr>
                        <a:t>balance total</a:t>
                      </a:r>
                      <a:r>
                        <a:rPr lang="en-GB" sz="1400" baseline="0" noProof="0" dirty="0" smtClean="0">
                          <a:latin typeface="Arial" panose="020B0604020202020204" pitchFamily="34" charset="0"/>
                          <a:cs typeface="Arial" panose="020B0604020202020204" pitchFamily="34" charset="0"/>
                        </a:rPr>
                        <a:t> of maximum € 4,500,000 </a:t>
                      </a:r>
                      <a:endParaRPr lang="en-GB" sz="1400" noProof="0" dirty="0">
                        <a:latin typeface="Arial" panose="020B0604020202020204" pitchFamily="34" charset="0"/>
                        <a:cs typeface="Arial" panose="020B0604020202020204" pitchFamily="34" charset="0"/>
                      </a:endParaRPr>
                    </a:p>
                  </a:txBody>
                  <a:tcPr>
                    <a:solidFill>
                      <a:srgbClr val="B5D2D5"/>
                    </a:solidFill>
                  </a:tcPr>
                </a:tc>
              </a:tr>
              <a:tr h="1089442">
                <a:tc>
                  <a:txBody>
                    <a:bodyPr/>
                    <a:lstStyle/>
                    <a:p>
                      <a:r>
                        <a:rPr lang="en-GB" sz="1400" noProof="0" dirty="0" smtClean="0">
                          <a:latin typeface="Arial" panose="020B0604020202020204" pitchFamily="34" charset="0"/>
                          <a:cs typeface="Arial" panose="020B0604020202020204" pitchFamily="34" charset="0"/>
                        </a:rPr>
                        <a:t>€ 3,000,000</a:t>
                      </a:r>
                      <a:endParaRPr lang="en-GB" sz="1400" noProof="0" dirty="0">
                        <a:latin typeface="Arial" panose="020B0604020202020204" pitchFamily="34" charset="0"/>
                        <a:cs typeface="Arial" panose="020B0604020202020204" pitchFamily="34" charset="0"/>
                      </a:endParaRPr>
                    </a:p>
                  </a:txBody>
                  <a:tcPr>
                    <a:solidFill>
                      <a:srgbClr val="B5D2D5"/>
                    </a:solidFill>
                  </a:tcPr>
                </a:tc>
                <a:tc>
                  <a:txBody>
                    <a:bodyPr/>
                    <a:lstStyle/>
                    <a:p>
                      <a:pPr marL="285750" indent="-285750">
                        <a:buFontTx/>
                        <a:buChar char="-"/>
                      </a:pPr>
                      <a:r>
                        <a:rPr lang="en-GB" sz="1400" noProof="0" dirty="0" smtClean="0">
                          <a:latin typeface="Arial" panose="020B0604020202020204" pitchFamily="34" charset="0"/>
                          <a:cs typeface="Arial" panose="020B0604020202020204" pitchFamily="34" charset="0"/>
                        </a:rPr>
                        <a:t>Turnover</a:t>
                      </a:r>
                      <a:r>
                        <a:rPr lang="en-GB" sz="1400" baseline="0" noProof="0" dirty="0" smtClean="0">
                          <a:latin typeface="Arial" panose="020B0604020202020204" pitchFamily="34" charset="0"/>
                          <a:cs typeface="Arial" panose="020B0604020202020204" pitchFamily="34" charset="0"/>
                        </a:rPr>
                        <a:t> more than € 9,000,000 and less than € 50,000,000</a:t>
                      </a:r>
                    </a:p>
                    <a:p>
                      <a:pPr marL="285750" indent="-285750">
                        <a:buFontTx/>
                        <a:buChar char="-"/>
                      </a:pPr>
                      <a:r>
                        <a:rPr lang="en-GB" sz="1400" noProof="0" dirty="0" smtClean="0">
                          <a:latin typeface="Arial" panose="020B0604020202020204" pitchFamily="34" charset="0"/>
                          <a:cs typeface="Arial" panose="020B0604020202020204" pitchFamily="34" charset="0"/>
                        </a:rPr>
                        <a:t>Balance total more</a:t>
                      </a:r>
                      <a:r>
                        <a:rPr lang="en-GB" sz="1400" baseline="0" noProof="0" dirty="0" smtClean="0">
                          <a:latin typeface="Arial" panose="020B0604020202020204" pitchFamily="34" charset="0"/>
                          <a:cs typeface="Arial" panose="020B0604020202020204" pitchFamily="34" charset="0"/>
                        </a:rPr>
                        <a:t> than € 4,500,000 and less than € 43,000,000</a:t>
                      </a:r>
                      <a:endParaRPr lang="en-GB" sz="1400" noProof="0" dirty="0">
                        <a:latin typeface="Arial" panose="020B0604020202020204" pitchFamily="34" charset="0"/>
                        <a:cs typeface="Arial" panose="020B0604020202020204" pitchFamily="34" charset="0"/>
                      </a:endParaRPr>
                    </a:p>
                  </a:txBody>
                  <a:tcPr>
                    <a:solidFill>
                      <a:srgbClr val="B5D2D5"/>
                    </a:solidFill>
                  </a:tcPr>
                </a:tc>
              </a:tr>
              <a:tr h="1089442">
                <a:tc>
                  <a:txBody>
                    <a:bodyPr/>
                    <a:lstStyle/>
                    <a:p>
                      <a:r>
                        <a:rPr lang="en-GB" sz="1400" noProof="0" dirty="0" smtClean="0">
                          <a:latin typeface="Arial" panose="020B0604020202020204" pitchFamily="34" charset="0"/>
                          <a:cs typeface="Arial" panose="020B0604020202020204" pitchFamily="34" charset="0"/>
                        </a:rPr>
                        <a:t>€ 12,000,000</a:t>
                      </a:r>
                      <a:endParaRPr lang="en-GB" sz="1400" noProof="0" dirty="0">
                        <a:latin typeface="Arial" panose="020B0604020202020204" pitchFamily="34" charset="0"/>
                        <a:cs typeface="Arial" panose="020B0604020202020204" pitchFamily="34" charset="0"/>
                      </a:endParaRPr>
                    </a:p>
                  </a:txBody>
                  <a:tcPr>
                    <a:solidFill>
                      <a:srgbClr val="B5D2D5"/>
                    </a:solidFill>
                  </a:tcPr>
                </a:tc>
                <a:tc>
                  <a:txBody>
                    <a:bodyPr/>
                    <a:lstStyle/>
                    <a:p>
                      <a:pPr marL="285750" indent="-285750">
                        <a:buFontTx/>
                        <a:buChar char="-"/>
                      </a:pPr>
                      <a:r>
                        <a:rPr lang="en-GB" sz="1400" noProof="0" dirty="0" smtClean="0">
                          <a:latin typeface="Arial" panose="020B0604020202020204" pitchFamily="34" charset="0"/>
                          <a:cs typeface="Arial" panose="020B0604020202020204" pitchFamily="34" charset="0"/>
                        </a:rPr>
                        <a:t>turnover</a:t>
                      </a:r>
                      <a:r>
                        <a:rPr lang="en-GB" sz="1400" baseline="0" noProof="0" dirty="0" smtClean="0">
                          <a:latin typeface="Arial" panose="020B0604020202020204" pitchFamily="34" charset="0"/>
                          <a:cs typeface="Arial" panose="020B0604020202020204" pitchFamily="34" charset="0"/>
                        </a:rPr>
                        <a:t> greater than or equal to               </a:t>
                      </a:r>
                      <a:br>
                        <a:rPr lang="en-GB" sz="1400" baseline="0" noProof="0" dirty="0" smtClean="0">
                          <a:latin typeface="Arial" panose="020B0604020202020204" pitchFamily="34" charset="0"/>
                          <a:cs typeface="Arial" panose="020B0604020202020204" pitchFamily="34" charset="0"/>
                        </a:rPr>
                      </a:br>
                      <a:r>
                        <a:rPr lang="en-GB" sz="1400" baseline="0" noProof="0" dirty="0" smtClean="0">
                          <a:latin typeface="Arial" panose="020B0604020202020204" pitchFamily="34" charset="0"/>
                          <a:cs typeface="Arial" panose="020B0604020202020204" pitchFamily="34" charset="0"/>
                        </a:rPr>
                        <a:t>€ 50,000,000 (VAT excl.)</a:t>
                      </a:r>
                    </a:p>
                    <a:p>
                      <a:pPr marL="285750" indent="-285750">
                        <a:buFontTx/>
                        <a:buChar char="-"/>
                      </a:pPr>
                      <a:r>
                        <a:rPr lang="en-GB" sz="1400" baseline="0" noProof="0" dirty="0" smtClean="0">
                          <a:latin typeface="Arial" panose="020B0604020202020204" pitchFamily="34" charset="0"/>
                          <a:cs typeface="Arial" panose="020B0604020202020204" pitchFamily="34" charset="0"/>
                        </a:rPr>
                        <a:t>balance total greater than or equal to       </a:t>
                      </a:r>
                      <a:br>
                        <a:rPr lang="en-GB" sz="1400" baseline="0" noProof="0" dirty="0" smtClean="0">
                          <a:latin typeface="Arial" panose="020B0604020202020204" pitchFamily="34" charset="0"/>
                          <a:cs typeface="Arial" panose="020B0604020202020204" pitchFamily="34" charset="0"/>
                        </a:rPr>
                      </a:br>
                      <a:r>
                        <a:rPr lang="en-GB" sz="1400" baseline="0" noProof="0" dirty="0" smtClean="0">
                          <a:latin typeface="Arial" panose="020B0604020202020204" pitchFamily="34" charset="0"/>
                          <a:cs typeface="Arial" panose="020B0604020202020204" pitchFamily="34" charset="0"/>
                        </a:rPr>
                        <a:t>€ 43,000,000</a:t>
                      </a:r>
                      <a:endParaRPr lang="en-GB" sz="1400" noProof="0" dirty="0">
                        <a:latin typeface="Arial" panose="020B0604020202020204" pitchFamily="34" charset="0"/>
                        <a:cs typeface="Arial" panose="020B0604020202020204" pitchFamily="34" charset="0"/>
                      </a:endParaRPr>
                    </a:p>
                  </a:txBody>
                  <a:tcPr>
                    <a:solidFill>
                      <a:srgbClr val="B5D2D5"/>
                    </a:solidFill>
                  </a:tcPr>
                </a:tc>
              </a:tr>
            </a:tbl>
          </a:graphicData>
        </a:graphic>
      </p:graphicFrame>
      <p:sp>
        <p:nvSpPr>
          <p:cNvPr id="3" name="Tijdelijke aanduiding voor dianummer 2"/>
          <p:cNvSpPr>
            <a:spLocks noGrp="1"/>
          </p:cNvSpPr>
          <p:nvPr>
            <p:ph type="sldNum" sz="quarter" idx="12"/>
          </p:nvPr>
        </p:nvSpPr>
        <p:spPr/>
        <p:txBody>
          <a:bodyPr/>
          <a:lstStyle/>
          <a:p>
            <a:fld id="{5B6A1C65-676E-B748-98CF-E4159F270AE5}" type="slidenum">
              <a:rPr lang="en-GB" smtClean="0"/>
              <a:pPr/>
              <a:t>12</a:t>
            </a:fld>
            <a:endParaRPr lang="en-GB" dirty="0"/>
          </a:p>
        </p:txBody>
      </p:sp>
      <p:sp>
        <p:nvSpPr>
          <p:cNvPr id="4" name="Titel 3"/>
          <p:cNvSpPr>
            <a:spLocks noGrp="1"/>
          </p:cNvSpPr>
          <p:nvPr>
            <p:ph type="title"/>
          </p:nvPr>
        </p:nvSpPr>
        <p:spPr>
          <a:xfrm>
            <a:off x="123721" y="286222"/>
            <a:ext cx="7368709" cy="1200329"/>
          </a:xfrm>
        </p:spPr>
        <p:txBody>
          <a:bodyPr/>
          <a:lstStyle/>
          <a:p>
            <a:r>
              <a:rPr lang="en-GB" dirty="0" smtClean="0"/>
              <a:t>1. b) Unified Code on Companies and Associations: Impact on (international) associations </a:t>
            </a:r>
            <a:endParaRPr lang="en-GB" dirty="0"/>
          </a:p>
        </p:txBody>
      </p:sp>
    </p:spTree>
    <p:extLst>
      <p:ext uri="{BB962C8B-B14F-4D97-AF65-F5344CB8AC3E}">
        <p14:creationId xmlns:p14="http://schemas.microsoft.com/office/powerpoint/2010/main" val="860574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3721" y="1486551"/>
            <a:ext cx="8795992" cy="4819357"/>
          </a:xfrm>
        </p:spPr>
        <p:txBody>
          <a:bodyPr>
            <a:normAutofit/>
          </a:bodyPr>
          <a:lstStyle/>
          <a:p>
            <a:pPr algn="just"/>
            <a:endParaRPr lang="en-GB" dirty="0" smtClean="0"/>
          </a:p>
          <a:p>
            <a:pPr lvl="2" algn="just"/>
            <a:r>
              <a:rPr lang="en-GB" dirty="0" smtClean="0"/>
              <a:t>Joint liability in case of repeated non-payment of VAT and withholding tax: status quo </a:t>
            </a:r>
          </a:p>
          <a:p>
            <a:pPr lvl="2" algn="just"/>
            <a:r>
              <a:rPr lang="en-GB" dirty="0" smtClean="0"/>
              <a:t>Shortening of prescription period: 5 years (same as current regime for companies)</a:t>
            </a:r>
          </a:p>
          <a:p>
            <a:pPr lvl="2" algn="just"/>
            <a:r>
              <a:rPr lang="en-GB" dirty="0" smtClean="0"/>
              <a:t>Exoneration and hold harmless clauses: not possible by entity in which mandate is exercised (nor in controlled entity)</a:t>
            </a:r>
          </a:p>
          <a:p>
            <a:pPr lvl="2" algn="just"/>
            <a:r>
              <a:rPr lang="en-GB" dirty="0" smtClean="0"/>
              <a:t>Obligation for (I)NPO-director to appoint a natural person as permanent representative (same as for companies; including liability of natural person-representative)</a:t>
            </a:r>
          </a:p>
          <a:p>
            <a:pPr lvl="2" algn="just"/>
            <a:endParaRPr lang="en-GB" dirty="0" smtClean="0"/>
          </a:p>
          <a:p>
            <a:pPr algn="just"/>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13</a:t>
            </a:fld>
            <a:endParaRPr lang="en-GB" dirty="0"/>
          </a:p>
        </p:txBody>
      </p:sp>
      <p:sp>
        <p:nvSpPr>
          <p:cNvPr id="4" name="Titel 3"/>
          <p:cNvSpPr>
            <a:spLocks noGrp="1"/>
          </p:cNvSpPr>
          <p:nvPr>
            <p:ph type="title"/>
          </p:nvPr>
        </p:nvSpPr>
        <p:spPr>
          <a:xfrm>
            <a:off x="123721" y="286222"/>
            <a:ext cx="7368709" cy="1200329"/>
          </a:xfrm>
        </p:spPr>
        <p:txBody>
          <a:bodyPr/>
          <a:lstStyle/>
          <a:p>
            <a:r>
              <a:rPr lang="en-GB" dirty="0" smtClean="0"/>
              <a:t>1. b) Unified Code on Companies and Associations: Impact on (international) associations</a:t>
            </a:r>
            <a:endParaRPr lang="en-GB" dirty="0"/>
          </a:p>
        </p:txBody>
      </p:sp>
    </p:spTree>
    <p:extLst>
      <p:ext uri="{BB962C8B-B14F-4D97-AF65-F5344CB8AC3E}">
        <p14:creationId xmlns:p14="http://schemas.microsoft.com/office/powerpoint/2010/main" val="365749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smtClean="0"/>
              <a:t>New insolvency legislation (Law of 11 August 2017) enters into force on 1 May 2018 (Book XX of the Economic Law Code) and brings together:</a:t>
            </a:r>
          </a:p>
          <a:p>
            <a:pPr lvl="1"/>
            <a:r>
              <a:rPr lang="en-GB" dirty="0" smtClean="0"/>
              <a:t>Continuity of Enterprises Act</a:t>
            </a:r>
          </a:p>
          <a:p>
            <a:pPr lvl="1"/>
            <a:r>
              <a:rPr lang="en-GB" dirty="0" smtClean="0"/>
              <a:t>Bankruptcy Act</a:t>
            </a:r>
          </a:p>
          <a:p>
            <a:pPr marL="342900" lvl="1" indent="-342900">
              <a:buFont typeface="Arial"/>
              <a:buChar char="•"/>
            </a:pPr>
            <a:r>
              <a:rPr lang="en-GB" dirty="0" smtClean="0"/>
              <a:t>Broadened scope </a:t>
            </a:r>
            <a:r>
              <a:rPr lang="en-GB" i="1" dirty="0" err="1" smtClean="0"/>
              <a:t>ratione</a:t>
            </a:r>
            <a:r>
              <a:rPr lang="en-GB" i="1" dirty="0" smtClean="0"/>
              <a:t> personae</a:t>
            </a:r>
            <a:r>
              <a:rPr lang="en-GB" dirty="0" smtClean="0"/>
              <a:t>:</a:t>
            </a:r>
          </a:p>
          <a:p>
            <a:pPr lvl="1"/>
            <a:r>
              <a:rPr lang="en-GB" dirty="0" smtClean="0"/>
              <a:t>“Enterprises”</a:t>
            </a:r>
          </a:p>
          <a:p>
            <a:pPr lvl="2"/>
            <a:r>
              <a:rPr lang="en-GB" dirty="0" smtClean="0"/>
              <a:t>any individual who independently exercises a professional activity; </a:t>
            </a:r>
          </a:p>
          <a:p>
            <a:pPr lvl="2"/>
            <a:r>
              <a:rPr lang="en-GB" dirty="0" smtClean="0"/>
              <a:t>any legal entity (also (I)NPA’s and foundations); and </a:t>
            </a:r>
          </a:p>
          <a:p>
            <a:pPr lvl="2"/>
            <a:r>
              <a:rPr lang="en-GB" dirty="0" smtClean="0"/>
              <a:t>any organization without legal personality. </a:t>
            </a:r>
          </a:p>
          <a:p>
            <a:pPr marL="342900" lvl="1" indent="-342900">
              <a:buFont typeface="Arial"/>
              <a:buChar char="•"/>
            </a:pPr>
            <a:r>
              <a:rPr lang="en-GB" dirty="0" smtClean="0"/>
              <a:t>Directors’ liability in case of bankruptcy</a:t>
            </a:r>
          </a:p>
          <a:p>
            <a:pPr lvl="1"/>
            <a:r>
              <a:rPr lang="en-GB" dirty="0" smtClean="0"/>
              <a:t>Rules on directors’ liability: moved from Companies Code to Book XX Economic Law Code</a:t>
            </a:r>
          </a:p>
          <a:p>
            <a:pPr marL="1200150" lvl="3" indent="-342900">
              <a:buFont typeface="Arial"/>
              <a:buChar char="•"/>
            </a:pPr>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14</a:t>
            </a:fld>
            <a:endParaRPr lang="en-GB" dirty="0"/>
          </a:p>
        </p:txBody>
      </p:sp>
      <p:sp>
        <p:nvSpPr>
          <p:cNvPr id="4" name="Titel 3"/>
          <p:cNvSpPr>
            <a:spLocks noGrp="1"/>
          </p:cNvSpPr>
          <p:nvPr>
            <p:ph type="title"/>
          </p:nvPr>
        </p:nvSpPr>
        <p:spPr>
          <a:xfrm>
            <a:off x="123721" y="286222"/>
            <a:ext cx="7368709" cy="830997"/>
          </a:xfrm>
        </p:spPr>
        <p:txBody>
          <a:bodyPr/>
          <a:lstStyle/>
          <a:p>
            <a:r>
              <a:rPr lang="en-GB" dirty="0" smtClean="0"/>
              <a:t>1. c) New insolvency legislation, also applicable to not-for-profit entities</a:t>
            </a:r>
            <a:endParaRPr lang="en-GB" dirty="0"/>
          </a:p>
        </p:txBody>
      </p:sp>
    </p:spTree>
    <p:extLst>
      <p:ext uri="{BB962C8B-B14F-4D97-AF65-F5344CB8AC3E}">
        <p14:creationId xmlns:p14="http://schemas.microsoft.com/office/powerpoint/2010/main" val="519771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3721" y="1216325"/>
            <a:ext cx="8795992" cy="5282129"/>
          </a:xfrm>
        </p:spPr>
        <p:txBody>
          <a:bodyPr>
            <a:normAutofit fontScale="85000" lnSpcReduction="20000"/>
          </a:bodyPr>
          <a:lstStyle/>
          <a:p>
            <a:r>
              <a:rPr lang="en-GB" sz="2400" dirty="0" smtClean="0"/>
              <a:t>Applicable to all enterprises with the exception of individuals who exercise a professional activity independently</a:t>
            </a:r>
            <a:br>
              <a:rPr lang="en-GB" sz="2400" dirty="0" smtClean="0"/>
            </a:br>
            <a:endParaRPr lang="en-GB" sz="2400" dirty="0" smtClean="0"/>
          </a:p>
          <a:p>
            <a:r>
              <a:rPr lang="en-GB" sz="2400" dirty="0" smtClean="0"/>
              <a:t>Who? </a:t>
            </a:r>
          </a:p>
          <a:p>
            <a:pPr marL="742950" lvl="2" indent="-342900">
              <a:buFont typeface="Arial" panose="020B0604020202020204" pitchFamily="34" charset="0"/>
              <a:buChar char="–"/>
            </a:pPr>
            <a:r>
              <a:rPr lang="en-GB" sz="2400" dirty="0" smtClean="0"/>
              <a:t>Current or former directors, managers, managing directors, members of the board of directors or supervisory board, and all other persons who had real managing authority in respect of the business of the enterprise</a:t>
            </a:r>
            <a:br>
              <a:rPr lang="en-GB" sz="2400" dirty="0" smtClean="0"/>
            </a:br>
            <a:endParaRPr lang="en-GB" sz="2400" dirty="0" smtClean="0"/>
          </a:p>
          <a:p>
            <a:r>
              <a:rPr lang="en-GB" sz="2400" dirty="0" smtClean="0"/>
              <a:t>Directors’ </a:t>
            </a:r>
            <a:r>
              <a:rPr lang="en-GB" sz="2400" dirty="0" smtClean="0"/>
              <a:t>liability in case of:</a:t>
            </a:r>
          </a:p>
          <a:p>
            <a:pPr lvl="1"/>
            <a:r>
              <a:rPr lang="en-GB" sz="2400" dirty="0"/>
              <a:t>A</a:t>
            </a:r>
            <a:r>
              <a:rPr lang="en-GB" sz="2400" dirty="0" smtClean="0"/>
              <a:t> manifestly gross error that has contributed to bankruptcy </a:t>
            </a:r>
          </a:p>
          <a:p>
            <a:pPr lvl="2"/>
            <a:r>
              <a:rPr lang="en-GB" sz="2400" dirty="0" smtClean="0"/>
              <a:t>Not applicable to ‘small enterprises’ </a:t>
            </a:r>
            <a:r>
              <a:rPr lang="en-GB" sz="1600" dirty="0" smtClean="0"/>
              <a:t>(= enterprises who have, over the last 3 financial years before the bankruptcy, or, if the enterprise was established less than 3 years before the bankruptcy, over the financial years before the bankruptcy, accomplished an average turnover of € 620,000 (VAT excluded), and a balance sheet total of maximum € 370,000</a:t>
            </a:r>
            <a:r>
              <a:rPr lang="en-GB" dirty="0" smtClean="0"/>
              <a:t>)</a:t>
            </a:r>
          </a:p>
          <a:p>
            <a:pPr lvl="2"/>
            <a:r>
              <a:rPr lang="en-GB" sz="2400" dirty="0" smtClean="0"/>
              <a:t>(Joint) liability for all or part of the debts (not exceeding the deficit)</a:t>
            </a:r>
          </a:p>
          <a:p>
            <a:pPr marL="457200" lvl="1" indent="0">
              <a:buNone/>
            </a:pPr>
            <a:r>
              <a:rPr lang="en-GB" dirty="0" smtClean="0"/>
              <a:t/>
            </a:r>
            <a:br>
              <a:rPr lang="en-GB" dirty="0" smtClean="0"/>
            </a:br>
            <a:endParaRPr lang="en-GB" dirty="0" smtClean="0"/>
          </a:p>
          <a:p>
            <a:endParaRPr lang="en-GB" dirty="0" smtClean="0"/>
          </a:p>
          <a:p>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15</a:t>
            </a:fld>
            <a:endParaRPr lang="en-GB" dirty="0"/>
          </a:p>
        </p:txBody>
      </p:sp>
      <p:sp>
        <p:nvSpPr>
          <p:cNvPr id="4" name="Titel 3"/>
          <p:cNvSpPr>
            <a:spLocks noGrp="1"/>
          </p:cNvSpPr>
          <p:nvPr>
            <p:ph type="title"/>
          </p:nvPr>
        </p:nvSpPr>
        <p:spPr>
          <a:xfrm>
            <a:off x="123721" y="286222"/>
            <a:ext cx="7368709" cy="830997"/>
          </a:xfrm>
        </p:spPr>
        <p:txBody>
          <a:bodyPr/>
          <a:lstStyle/>
          <a:p>
            <a:r>
              <a:rPr lang="en-GB" dirty="0" smtClean="0"/>
              <a:t>1. c) New insolvency legislation, also applicable to not-for-profit entities</a:t>
            </a:r>
            <a:endParaRPr lang="en-GB" dirty="0"/>
          </a:p>
        </p:txBody>
      </p:sp>
    </p:spTree>
    <p:extLst>
      <p:ext uri="{BB962C8B-B14F-4D97-AF65-F5344CB8AC3E}">
        <p14:creationId xmlns:p14="http://schemas.microsoft.com/office/powerpoint/2010/main" val="2530897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1" algn="just"/>
            <a:r>
              <a:rPr lang="en-GB" dirty="0" smtClean="0"/>
              <a:t>Unpaid social security contributions/VAT/withholding tax </a:t>
            </a:r>
          </a:p>
          <a:p>
            <a:pPr lvl="2" algn="just"/>
            <a:r>
              <a:rPr lang="en-GB" dirty="0" smtClean="0"/>
              <a:t>(Joint) liability for all or part of the unpaid contributions/taxes if involved </a:t>
            </a:r>
            <a:r>
              <a:rPr lang="en-GB" dirty="0"/>
              <a:t>in at least 2 bankruptcies or liquidations with unpaid debts </a:t>
            </a:r>
            <a:r>
              <a:rPr lang="en-GB" dirty="0" smtClean="0"/>
              <a:t>vis-à-vis social security/tax authorities during 5 </a:t>
            </a:r>
            <a:r>
              <a:rPr lang="en-GB" dirty="0"/>
              <a:t>years prior to the declaration of </a:t>
            </a:r>
            <a:r>
              <a:rPr lang="en-GB" dirty="0" smtClean="0"/>
              <a:t>bankruptcy</a:t>
            </a:r>
          </a:p>
          <a:p>
            <a:pPr marL="914400" lvl="2" indent="0" algn="just">
              <a:buNone/>
            </a:pPr>
            <a:endParaRPr lang="en-GB" dirty="0" smtClean="0"/>
          </a:p>
          <a:p>
            <a:pPr lvl="1" algn="just"/>
            <a:r>
              <a:rPr lang="en-GB" dirty="0" smtClean="0"/>
              <a:t>Manifestly no reasonable prospect of avoiding bankruptcy + directors did not act as a normally prudent and careful director would have acted in the same circumstances;</a:t>
            </a:r>
          </a:p>
          <a:p>
            <a:pPr lvl="2" algn="just"/>
            <a:r>
              <a:rPr lang="en-GB" dirty="0" smtClean="0"/>
              <a:t>(Joint) liability for all or part of the debts (not exceeding the deficit)</a:t>
            </a:r>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16</a:t>
            </a:fld>
            <a:endParaRPr lang="en-GB" dirty="0"/>
          </a:p>
        </p:txBody>
      </p:sp>
      <p:sp>
        <p:nvSpPr>
          <p:cNvPr id="4" name="Titel 3"/>
          <p:cNvSpPr>
            <a:spLocks noGrp="1"/>
          </p:cNvSpPr>
          <p:nvPr>
            <p:ph type="title"/>
          </p:nvPr>
        </p:nvSpPr>
        <p:spPr>
          <a:xfrm>
            <a:off x="123721" y="286222"/>
            <a:ext cx="7368709" cy="830997"/>
          </a:xfrm>
        </p:spPr>
        <p:txBody>
          <a:bodyPr/>
          <a:lstStyle/>
          <a:p>
            <a:r>
              <a:rPr lang="en-GB" dirty="0" smtClean="0"/>
              <a:t>1. c) New insolvency legislation, also applicable to not-for-profit entities</a:t>
            </a:r>
            <a:endParaRPr lang="en-GB" dirty="0"/>
          </a:p>
        </p:txBody>
      </p:sp>
    </p:spTree>
    <p:extLst>
      <p:ext uri="{BB962C8B-B14F-4D97-AF65-F5344CB8AC3E}">
        <p14:creationId xmlns:p14="http://schemas.microsoft.com/office/powerpoint/2010/main" val="3611353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smtClean="0"/>
              <a:t>Concern for INPA’s established in the UK</a:t>
            </a:r>
          </a:p>
          <a:p>
            <a:r>
              <a:rPr lang="en-GB" dirty="0" smtClean="0"/>
              <a:t>Based on past year experience:</a:t>
            </a:r>
          </a:p>
          <a:p>
            <a:pPr lvl="1"/>
            <a:r>
              <a:rPr lang="en-GB" dirty="0" smtClean="0"/>
              <a:t>Significant number of UK international associations are contemplating to move their activities to the continent / establish a subsidiary in countries such as Belgium or Ireland</a:t>
            </a:r>
          </a:p>
          <a:p>
            <a:pPr marL="342900" lvl="1" indent="-342900">
              <a:buFont typeface="Arial"/>
              <a:buChar char="•"/>
            </a:pPr>
            <a:r>
              <a:rPr lang="en-GB" dirty="0" smtClean="0"/>
              <a:t>“Presence” in Belgium can take different forms</a:t>
            </a:r>
          </a:p>
          <a:p>
            <a:pPr lvl="1"/>
            <a:r>
              <a:rPr lang="en-GB" dirty="0" smtClean="0"/>
              <a:t>Representation office</a:t>
            </a:r>
          </a:p>
          <a:p>
            <a:pPr lvl="1"/>
            <a:r>
              <a:rPr lang="en-GB" dirty="0" smtClean="0"/>
              <a:t>Center of activities</a:t>
            </a:r>
          </a:p>
          <a:p>
            <a:pPr lvl="1"/>
            <a:r>
              <a:rPr lang="en-GB" dirty="0" smtClean="0"/>
              <a:t>Non-profit legal entity (NPA, INPA, foundation)</a:t>
            </a:r>
          </a:p>
          <a:p>
            <a:pPr marL="342900" lvl="1" indent="-342900">
              <a:buFont typeface="Arial"/>
              <a:buChar char="•"/>
            </a:pPr>
            <a:r>
              <a:rPr lang="en-GB" dirty="0" smtClean="0"/>
              <a:t>But: type of “presence” may have impact on eligibility for (EU) funding</a:t>
            </a:r>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17</a:t>
            </a:fld>
            <a:endParaRPr lang="en-GB" dirty="0"/>
          </a:p>
        </p:txBody>
      </p:sp>
      <p:sp>
        <p:nvSpPr>
          <p:cNvPr id="4" name="Titel 3"/>
          <p:cNvSpPr>
            <a:spLocks noGrp="1"/>
          </p:cNvSpPr>
          <p:nvPr>
            <p:ph type="title"/>
          </p:nvPr>
        </p:nvSpPr>
        <p:spPr>
          <a:xfrm>
            <a:off x="123721" y="286222"/>
            <a:ext cx="7368709" cy="830997"/>
          </a:xfrm>
        </p:spPr>
        <p:txBody>
          <a:bodyPr/>
          <a:lstStyle/>
          <a:p>
            <a:r>
              <a:rPr lang="en-GB" dirty="0" smtClean="0"/>
              <a:t>2. Brexit and how to continue benefiting from</a:t>
            </a:r>
            <a:br>
              <a:rPr lang="en-GB" dirty="0" smtClean="0"/>
            </a:br>
            <a:r>
              <a:rPr lang="en-GB" dirty="0" smtClean="0"/>
              <a:t>EU funding  </a:t>
            </a:r>
            <a:endParaRPr lang="en-GB" dirty="0"/>
          </a:p>
        </p:txBody>
      </p:sp>
    </p:spTree>
    <p:extLst>
      <p:ext uri="{BB962C8B-B14F-4D97-AF65-F5344CB8AC3E}">
        <p14:creationId xmlns:p14="http://schemas.microsoft.com/office/powerpoint/2010/main" val="3781184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342900" lvl="1" indent="-342900">
              <a:buFont typeface="Arial"/>
              <a:buChar char="•"/>
            </a:pPr>
            <a:r>
              <a:rPr lang="en-GB" dirty="0" smtClean="0"/>
              <a:t>Under many EU financing instruments, the beneficiary needs to be “effectively established” in a EU member state in order to be eligible for funding</a:t>
            </a:r>
          </a:p>
          <a:p>
            <a:pPr lvl="1"/>
            <a:r>
              <a:rPr lang="en-GB" dirty="0" smtClean="0"/>
              <a:t>If contracting authority suspects non-compliance with nationality rules: demonstrate that “real seat” is within eligible State</a:t>
            </a:r>
          </a:p>
          <a:p>
            <a:pPr lvl="2"/>
            <a:r>
              <a:rPr lang="en-GB" dirty="0" smtClean="0"/>
              <a:t>Real seat = place where the managing board and central administration are located or its principal place of business</a:t>
            </a:r>
          </a:p>
          <a:p>
            <a:pPr lvl="2"/>
            <a:r>
              <a:rPr lang="en-GB" dirty="0" smtClean="0"/>
              <a:t>Avoid “letter box” entities</a:t>
            </a:r>
          </a:p>
          <a:p>
            <a:pPr lvl="2"/>
            <a:endParaRPr lang="en-GB" dirty="0" smtClean="0"/>
          </a:p>
          <a:p>
            <a:pPr marL="342900" lvl="1" indent="-342900">
              <a:buFont typeface="Arial"/>
              <a:buChar char="•"/>
            </a:pPr>
            <a:r>
              <a:rPr lang="en-GB" dirty="0" smtClean="0"/>
              <a:t>Minimum duration of existence?</a:t>
            </a:r>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18</a:t>
            </a:fld>
            <a:endParaRPr lang="en-GB" dirty="0"/>
          </a:p>
        </p:txBody>
      </p:sp>
      <p:sp>
        <p:nvSpPr>
          <p:cNvPr id="4" name="Titel 3"/>
          <p:cNvSpPr>
            <a:spLocks noGrp="1"/>
          </p:cNvSpPr>
          <p:nvPr>
            <p:ph type="title"/>
          </p:nvPr>
        </p:nvSpPr>
        <p:spPr>
          <a:xfrm>
            <a:off x="123721" y="286222"/>
            <a:ext cx="7368709" cy="830997"/>
          </a:xfrm>
        </p:spPr>
        <p:txBody>
          <a:bodyPr/>
          <a:lstStyle/>
          <a:p>
            <a:r>
              <a:rPr lang="en-GB" dirty="0" smtClean="0"/>
              <a:t>2. Brexit and how to continue benefiting from</a:t>
            </a:r>
            <a:br>
              <a:rPr lang="en-GB" dirty="0" smtClean="0"/>
            </a:br>
            <a:r>
              <a:rPr lang="en-GB" dirty="0" smtClean="0"/>
              <a:t>EU funding  </a:t>
            </a:r>
            <a:endParaRPr lang="en-GB" dirty="0"/>
          </a:p>
        </p:txBody>
      </p:sp>
    </p:spTree>
    <p:extLst>
      <p:ext uri="{BB962C8B-B14F-4D97-AF65-F5344CB8AC3E}">
        <p14:creationId xmlns:p14="http://schemas.microsoft.com/office/powerpoint/2010/main" val="3164272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342900" lvl="1" indent="-342900">
              <a:buFont typeface="Arial"/>
              <a:buChar char="•"/>
            </a:pPr>
            <a:r>
              <a:rPr lang="en-GB" dirty="0" smtClean="0"/>
              <a:t>How to establish control of the Belgian subsidiary?</a:t>
            </a:r>
          </a:p>
          <a:p>
            <a:pPr lvl="1"/>
            <a:r>
              <a:rPr lang="en-GB" dirty="0" smtClean="0"/>
              <a:t>Direct control </a:t>
            </a:r>
          </a:p>
          <a:p>
            <a:pPr lvl="1"/>
            <a:r>
              <a:rPr lang="en-GB" dirty="0" smtClean="0"/>
              <a:t>Indirect control</a:t>
            </a:r>
          </a:p>
          <a:p>
            <a:pPr marL="457200" lvl="1" indent="0">
              <a:buNone/>
            </a:pPr>
            <a:r>
              <a:rPr lang="en-GB" dirty="0" smtClean="0"/>
              <a:t> </a:t>
            </a:r>
          </a:p>
          <a:p>
            <a:pPr marL="342900" lvl="1" indent="-342900">
              <a:buFont typeface="Arial"/>
              <a:buChar char="•"/>
            </a:pPr>
            <a:r>
              <a:rPr lang="en-GB" dirty="0" smtClean="0"/>
              <a:t>Can the Belgian entity rely on the financial/technical capacity of the UK entity to demonstrate that it meets the selection criteria?</a:t>
            </a:r>
          </a:p>
          <a:p>
            <a:pPr marL="342900" lvl="1" indent="-342900">
              <a:buFont typeface="Arial"/>
              <a:buChar char="•"/>
            </a:pPr>
            <a:endParaRPr lang="en-GB" dirty="0" smtClean="0"/>
          </a:p>
          <a:p>
            <a:pPr marL="342900" lvl="1" indent="-342900">
              <a:buFont typeface="Arial"/>
              <a:buChar char="•"/>
            </a:pPr>
            <a:r>
              <a:rPr lang="en-GB" dirty="0" smtClean="0"/>
              <a:t>Important to pre-screen the EU financing instruments under which the INPA may qualify and determine the applicable eligibility and selection criteria (these may, however, still vary depending on the individual financing decision / tender concerned!)</a:t>
            </a:r>
          </a:p>
          <a:p>
            <a:pPr lvl="1"/>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19</a:t>
            </a:fld>
            <a:endParaRPr lang="en-GB" dirty="0"/>
          </a:p>
        </p:txBody>
      </p:sp>
      <p:sp>
        <p:nvSpPr>
          <p:cNvPr id="4" name="Titel 3"/>
          <p:cNvSpPr>
            <a:spLocks noGrp="1"/>
          </p:cNvSpPr>
          <p:nvPr>
            <p:ph type="title"/>
          </p:nvPr>
        </p:nvSpPr>
        <p:spPr>
          <a:xfrm>
            <a:off x="123721" y="286222"/>
            <a:ext cx="7368709" cy="830997"/>
          </a:xfrm>
        </p:spPr>
        <p:txBody>
          <a:bodyPr/>
          <a:lstStyle/>
          <a:p>
            <a:r>
              <a:rPr lang="en-GB" dirty="0" smtClean="0"/>
              <a:t>2. Brexit and how to continue benefiting from</a:t>
            </a:r>
            <a:br>
              <a:rPr lang="en-GB" dirty="0" smtClean="0"/>
            </a:br>
            <a:r>
              <a:rPr lang="en-GB" dirty="0" smtClean="0"/>
              <a:t>EU funding  </a:t>
            </a:r>
            <a:endParaRPr lang="en-GB" dirty="0"/>
          </a:p>
        </p:txBody>
      </p:sp>
    </p:spTree>
    <p:extLst>
      <p:ext uri="{BB962C8B-B14F-4D97-AF65-F5344CB8AC3E}">
        <p14:creationId xmlns:p14="http://schemas.microsoft.com/office/powerpoint/2010/main" val="1986503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0074" y="292927"/>
            <a:ext cx="8234998" cy="461665"/>
          </a:xfrm>
        </p:spPr>
        <p:txBody>
          <a:bodyPr/>
          <a:lstStyle/>
          <a:p>
            <a:r>
              <a:rPr lang="en-GB" altLang="nl-BE" dirty="0" smtClean="0"/>
              <a:t>Topics</a:t>
            </a:r>
            <a:endParaRPr lang="en-GB" altLang="nl-BE" b="1" dirty="0" smtClean="0"/>
          </a:p>
        </p:txBody>
      </p:sp>
      <p:sp>
        <p:nvSpPr>
          <p:cNvPr id="4099" name="Content Placeholder 2"/>
          <p:cNvSpPr>
            <a:spLocks noGrp="1"/>
          </p:cNvSpPr>
          <p:nvPr>
            <p:ph idx="1"/>
          </p:nvPr>
        </p:nvSpPr>
        <p:spPr>
          <a:xfrm>
            <a:off x="120073" y="979055"/>
            <a:ext cx="8924606" cy="5456653"/>
          </a:xfrm>
        </p:spPr>
        <p:txBody>
          <a:bodyPr>
            <a:normAutofit/>
          </a:bodyPr>
          <a:lstStyle/>
          <a:p>
            <a:pPr marL="457200" indent="-457200">
              <a:lnSpc>
                <a:spcPts val="3000"/>
              </a:lnSpc>
              <a:spcBef>
                <a:spcPts val="600"/>
              </a:spcBef>
              <a:buFont typeface="+mj-lt"/>
              <a:buAutoNum type="arabicPeriod"/>
              <a:defRPr/>
            </a:pPr>
            <a:r>
              <a:rPr lang="en-GB" altLang="nl-BE" dirty="0" smtClean="0"/>
              <a:t>Changing legislative framework for (international) associations</a:t>
            </a:r>
          </a:p>
          <a:p>
            <a:pPr marL="857250" lvl="1" indent="-457200">
              <a:lnSpc>
                <a:spcPts val="3000"/>
              </a:lnSpc>
              <a:buFont typeface="+mj-lt"/>
              <a:buAutoNum type="alphaLcParenR"/>
              <a:defRPr/>
            </a:pPr>
            <a:r>
              <a:rPr lang="en-GB" altLang="nl-BE" dirty="0" smtClean="0"/>
              <a:t>Current legal framework: NPO-Law</a:t>
            </a:r>
          </a:p>
          <a:p>
            <a:pPr marL="857250" lvl="1" indent="-457200">
              <a:lnSpc>
                <a:spcPts val="3000"/>
              </a:lnSpc>
              <a:buFont typeface="+mj-lt"/>
              <a:buAutoNum type="alphaLcParenR"/>
              <a:defRPr/>
            </a:pPr>
            <a:r>
              <a:rPr lang="en-GB" altLang="nl-BE" dirty="0" smtClean="0"/>
              <a:t>Future legislation: Unified Code on Companies and Associations?</a:t>
            </a:r>
          </a:p>
          <a:p>
            <a:pPr marL="857250" lvl="1" indent="-457200">
              <a:lnSpc>
                <a:spcPts val="3000"/>
              </a:lnSpc>
              <a:buFont typeface="+mj-lt"/>
              <a:buAutoNum type="alphaLcParenR"/>
              <a:defRPr/>
            </a:pPr>
            <a:r>
              <a:rPr lang="en-GB" altLang="nl-BE" dirty="0" smtClean="0"/>
              <a:t>New insolvency legislation also applicable to non-profit entities</a:t>
            </a:r>
          </a:p>
          <a:p>
            <a:pPr marL="457200" indent="-457200">
              <a:lnSpc>
                <a:spcPts val="3000"/>
              </a:lnSpc>
              <a:spcBef>
                <a:spcPts val="600"/>
              </a:spcBef>
              <a:buFont typeface="+mj-lt"/>
              <a:buAutoNum type="arabicPeriod"/>
              <a:defRPr/>
            </a:pPr>
            <a:r>
              <a:rPr lang="en-GB" altLang="nl-BE" dirty="0" smtClean="0"/>
              <a:t>Brexit and how to continue benefiting from EU funding?</a:t>
            </a:r>
          </a:p>
          <a:p>
            <a:pPr marL="457200" indent="-457200">
              <a:lnSpc>
                <a:spcPts val="3000"/>
              </a:lnSpc>
              <a:spcBef>
                <a:spcPts val="600"/>
              </a:spcBef>
              <a:buFont typeface="+mj-lt"/>
              <a:buAutoNum type="arabicPeriod"/>
              <a:defRPr/>
            </a:pPr>
            <a:r>
              <a:rPr lang="en-GB" altLang="nl-BE" dirty="0" smtClean="0"/>
              <a:t>GDPR</a:t>
            </a:r>
          </a:p>
        </p:txBody>
      </p:sp>
      <p:sp>
        <p:nvSpPr>
          <p:cNvPr id="4100" name="Slide Number Placeholder 3"/>
          <p:cNvSpPr>
            <a:spLocks noGrp="1"/>
          </p:cNvSpPr>
          <p:nvPr>
            <p:ph type="sldNum" sz="quarter" idx="4294967295"/>
          </p:nvPr>
        </p:nvSpPr>
        <p:spPr bwMode="auto">
          <a:xfrm>
            <a:off x="8257308" y="6435708"/>
            <a:ext cx="78737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Blip>
                <a:blip r:embed="rId2"/>
              </a:buBlip>
              <a:defRPr sz="2800">
                <a:solidFill>
                  <a:srgbClr val="6E6E6E"/>
                </a:solidFill>
                <a:latin typeface="Verdana" pitchFamily="34" charset="0"/>
              </a:defRPr>
            </a:lvl1pPr>
            <a:lvl2pPr marL="742950" indent="-285750" eaLnBrk="0" hangingPunct="0">
              <a:spcBef>
                <a:spcPct val="20000"/>
              </a:spcBef>
              <a:buBlip>
                <a:blip r:embed="rId3"/>
              </a:buBlip>
              <a:defRPr sz="2400">
                <a:solidFill>
                  <a:srgbClr val="944794"/>
                </a:solidFill>
                <a:latin typeface="Verdana" pitchFamily="34" charset="0"/>
              </a:defRPr>
            </a:lvl2pPr>
            <a:lvl3pPr marL="1143000" indent="-228600" eaLnBrk="0" hangingPunct="0">
              <a:spcBef>
                <a:spcPct val="20000"/>
              </a:spcBef>
              <a:buBlip>
                <a:blip r:embed="rId3"/>
              </a:buBlip>
              <a:defRPr sz="2000">
                <a:solidFill>
                  <a:srgbClr val="6E6E6E"/>
                </a:solidFill>
                <a:latin typeface="Verdana" pitchFamily="34" charset="0"/>
              </a:defRPr>
            </a:lvl3pPr>
            <a:lvl4pPr marL="1600200" indent="-228600" eaLnBrk="0" hangingPunct="0">
              <a:spcBef>
                <a:spcPct val="20000"/>
              </a:spcBef>
              <a:buBlip>
                <a:blip r:embed="rId3"/>
              </a:buBlip>
              <a:defRPr>
                <a:solidFill>
                  <a:srgbClr val="944794"/>
                </a:solidFill>
                <a:latin typeface="Verdana" pitchFamily="34" charset="0"/>
              </a:defRPr>
            </a:lvl4pPr>
            <a:lvl5pPr marL="2057400" indent="-228600" eaLnBrk="0" hangingPunct="0">
              <a:spcBef>
                <a:spcPct val="20000"/>
              </a:spcBef>
              <a:buFont typeface="Arial" charset="0"/>
              <a:defRPr sz="1600">
                <a:solidFill>
                  <a:srgbClr val="6E6E6E"/>
                </a:solidFill>
                <a:latin typeface="Verdana" pitchFamily="34" charset="0"/>
              </a:defRPr>
            </a:lvl5pPr>
            <a:lvl6pPr marL="2514600" indent="-228600" eaLnBrk="0" fontAlgn="base" hangingPunct="0">
              <a:spcBef>
                <a:spcPct val="20000"/>
              </a:spcBef>
              <a:spcAft>
                <a:spcPct val="0"/>
              </a:spcAft>
              <a:buFont typeface="Arial" charset="0"/>
              <a:defRPr sz="1600">
                <a:solidFill>
                  <a:srgbClr val="6E6E6E"/>
                </a:solidFill>
                <a:latin typeface="Verdana" pitchFamily="34" charset="0"/>
              </a:defRPr>
            </a:lvl6pPr>
            <a:lvl7pPr marL="2971800" indent="-228600" eaLnBrk="0" fontAlgn="base" hangingPunct="0">
              <a:spcBef>
                <a:spcPct val="20000"/>
              </a:spcBef>
              <a:spcAft>
                <a:spcPct val="0"/>
              </a:spcAft>
              <a:buFont typeface="Arial" charset="0"/>
              <a:defRPr sz="1600">
                <a:solidFill>
                  <a:srgbClr val="6E6E6E"/>
                </a:solidFill>
                <a:latin typeface="Verdana" pitchFamily="34" charset="0"/>
              </a:defRPr>
            </a:lvl7pPr>
            <a:lvl8pPr marL="3429000" indent="-228600" eaLnBrk="0" fontAlgn="base" hangingPunct="0">
              <a:spcBef>
                <a:spcPct val="20000"/>
              </a:spcBef>
              <a:spcAft>
                <a:spcPct val="0"/>
              </a:spcAft>
              <a:buFont typeface="Arial" charset="0"/>
              <a:defRPr sz="1600">
                <a:solidFill>
                  <a:srgbClr val="6E6E6E"/>
                </a:solidFill>
                <a:latin typeface="Verdana" pitchFamily="34" charset="0"/>
              </a:defRPr>
            </a:lvl8pPr>
            <a:lvl9pPr marL="3886200" indent="-228600" eaLnBrk="0" fontAlgn="base" hangingPunct="0">
              <a:spcBef>
                <a:spcPct val="20000"/>
              </a:spcBef>
              <a:spcAft>
                <a:spcPct val="0"/>
              </a:spcAft>
              <a:buFont typeface="Arial" charset="0"/>
              <a:defRPr sz="1600">
                <a:solidFill>
                  <a:srgbClr val="6E6E6E"/>
                </a:solidFill>
                <a:latin typeface="Verdana" pitchFamily="34" charset="0"/>
              </a:defRPr>
            </a:lvl9pPr>
          </a:lstStyle>
          <a:p>
            <a:pPr algn="r" eaLnBrk="1" hangingPunct="1">
              <a:spcBef>
                <a:spcPct val="0"/>
              </a:spcBef>
              <a:buFontTx/>
              <a:buNone/>
            </a:pPr>
            <a:fld id="{822DB931-E914-40C3-BD06-E927B3CA8079}" type="slidenum">
              <a:rPr lang="en-GB" altLang="nl-BE" sz="900" smtClean="0">
                <a:solidFill>
                  <a:schemeClr val="bg1"/>
                </a:solidFill>
                <a:latin typeface="Arial" panose="020B0604020202020204" pitchFamily="34" charset="0"/>
                <a:cs typeface="Arial" panose="020B0604020202020204" pitchFamily="34" charset="0"/>
              </a:rPr>
              <a:pPr algn="r" eaLnBrk="1" hangingPunct="1">
                <a:spcBef>
                  <a:spcPct val="0"/>
                </a:spcBef>
                <a:buFontTx/>
                <a:buNone/>
              </a:pPr>
              <a:t>2</a:t>
            </a:fld>
            <a:endParaRPr lang="en-GB" altLang="nl-BE" sz="900" dirty="0" smtClean="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en-US" sz="4800" dirty="0" smtClean="0">
                <a:solidFill>
                  <a:srgbClr val="007C85"/>
                </a:solidFill>
              </a:rPr>
              <a:t>GDPR</a:t>
            </a:r>
          </a:p>
          <a:p>
            <a:pPr marL="0" indent="0" algn="ctr">
              <a:buNone/>
            </a:pPr>
            <a:endParaRPr lang="en-US" sz="3200" dirty="0" smtClean="0">
              <a:solidFill>
                <a:srgbClr val="007C85"/>
              </a:solidFill>
            </a:endParaRPr>
          </a:p>
          <a:p>
            <a:pPr marL="0" indent="0" algn="ctr">
              <a:buNone/>
            </a:pPr>
            <a:r>
              <a:rPr lang="en-US" sz="3200" dirty="0" smtClean="0">
                <a:solidFill>
                  <a:srgbClr val="007C85"/>
                </a:solidFill>
              </a:rPr>
              <a:t>Part of data protection legislation</a:t>
            </a:r>
            <a:endParaRPr lang="en-US" sz="4800" dirty="0" smtClean="0">
              <a:solidFill>
                <a:srgbClr val="007C85"/>
              </a:solidFill>
            </a:endParaRPr>
          </a:p>
          <a:p>
            <a:pPr marL="0" indent="0" algn="ctr">
              <a:buNone/>
            </a:pPr>
            <a:endParaRPr lang="en-US" dirty="0" smtClean="0"/>
          </a:p>
        </p:txBody>
      </p:sp>
      <p:sp>
        <p:nvSpPr>
          <p:cNvPr id="3" name="Tijdelijke aanduiding voor dianummer 2"/>
          <p:cNvSpPr>
            <a:spLocks noGrp="1"/>
          </p:cNvSpPr>
          <p:nvPr>
            <p:ph type="sldNum" sz="quarter" idx="12"/>
          </p:nvPr>
        </p:nvSpPr>
        <p:spPr/>
        <p:txBody>
          <a:bodyPr/>
          <a:lstStyle/>
          <a:p>
            <a:fld id="{5B6A1C65-676E-B748-98CF-E4159F270AE5}" type="slidenum">
              <a:rPr lang="en-US" smtClean="0">
                <a:solidFill>
                  <a:prstClr val="white"/>
                </a:solidFill>
              </a:rPr>
              <a:pPr/>
              <a:t>20</a:t>
            </a:fld>
            <a:endParaRPr lang="en-US" dirty="0">
              <a:solidFill>
                <a:prstClr val="white"/>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715942"/>
            <a:ext cx="4154425" cy="237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620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0074" y="292927"/>
            <a:ext cx="8234998" cy="461665"/>
          </a:xfrm>
        </p:spPr>
        <p:txBody>
          <a:bodyPr/>
          <a:lstStyle/>
          <a:p>
            <a:r>
              <a:rPr lang="en-GB" dirty="0" smtClean="0"/>
              <a:t>3. GDPR – part of data protection legislation</a:t>
            </a:r>
            <a:endParaRPr lang="en-GB" altLang="nl-BE" b="1" dirty="0" smtClean="0"/>
          </a:p>
        </p:txBody>
      </p:sp>
      <p:sp>
        <p:nvSpPr>
          <p:cNvPr id="4099" name="Content Placeholder 2"/>
          <p:cNvSpPr>
            <a:spLocks noGrp="1"/>
          </p:cNvSpPr>
          <p:nvPr>
            <p:ph idx="1"/>
          </p:nvPr>
        </p:nvSpPr>
        <p:spPr>
          <a:xfrm>
            <a:off x="120073" y="979055"/>
            <a:ext cx="8924606" cy="5456653"/>
          </a:xfrm>
        </p:spPr>
        <p:txBody>
          <a:bodyPr>
            <a:normAutofit/>
          </a:bodyPr>
          <a:lstStyle/>
          <a:p>
            <a:pPr marL="342900" lvl="1" indent="-342900">
              <a:lnSpc>
                <a:spcPts val="3000"/>
              </a:lnSpc>
              <a:buFont typeface="Arial"/>
              <a:buChar char="•"/>
              <a:defRPr/>
            </a:pPr>
            <a:r>
              <a:rPr lang="en-GB" altLang="nl-BE" dirty="0" smtClean="0">
                <a:solidFill>
                  <a:schemeClr val="tx1">
                    <a:lumMod val="75000"/>
                    <a:lumOff val="25000"/>
                  </a:schemeClr>
                </a:solidFill>
              </a:rPr>
              <a:t>Data Protection Legislation</a:t>
            </a:r>
          </a:p>
          <a:p>
            <a:pPr lvl="1">
              <a:lnSpc>
                <a:spcPts val="3000"/>
              </a:lnSpc>
              <a:defRPr/>
            </a:pPr>
            <a:r>
              <a:rPr lang="en-GB" altLang="nl-BE" dirty="0" smtClean="0">
                <a:solidFill>
                  <a:schemeClr val="tx1">
                    <a:lumMod val="75000"/>
                    <a:lumOff val="25000"/>
                  </a:schemeClr>
                </a:solidFill>
              </a:rPr>
              <a:t>General: Privacy Act of 1992; outdated (internet) and national</a:t>
            </a:r>
          </a:p>
          <a:p>
            <a:pPr lvl="1">
              <a:lnSpc>
                <a:spcPts val="3000"/>
              </a:lnSpc>
              <a:defRPr/>
            </a:pPr>
            <a:r>
              <a:rPr lang="en-GB" altLang="nl-BE" dirty="0" smtClean="0">
                <a:solidFill>
                  <a:schemeClr val="tx1">
                    <a:lumMod val="75000"/>
                    <a:lumOff val="25000"/>
                  </a:schemeClr>
                </a:solidFill>
              </a:rPr>
              <a:t>Specific: CLA 81</a:t>
            </a:r>
            <a:r>
              <a:rPr lang="en-GB" dirty="0" smtClean="0">
                <a:solidFill>
                  <a:schemeClr val="tx1">
                    <a:lumMod val="75000"/>
                    <a:lumOff val="25000"/>
                  </a:schemeClr>
                </a:solidFill>
              </a:rPr>
              <a:t> on the protection of the privacy of workers with regard to the control of electronic online communication data…</a:t>
            </a:r>
          </a:p>
          <a:p>
            <a:pPr marL="457200" lvl="1" indent="0">
              <a:lnSpc>
                <a:spcPts val="3000"/>
              </a:lnSpc>
              <a:buNone/>
              <a:defRPr/>
            </a:pPr>
            <a:endParaRPr lang="en-GB" altLang="nl-BE" b="1" dirty="0" smtClean="0">
              <a:solidFill>
                <a:schemeClr val="tx1">
                  <a:lumMod val="75000"/>
                  <a:lumOff val="25000"/>
                </a:schemeClr>
              </a:solidFill>
            </a:endParaRPr>
          </a:p>
          <a:p>
            <a:pPr>
              <a:lnSpc>
                <a:spcPts val="3000"/>
              </a:lnSpc>
              <a:defRPr/>
            </a:pPr>
            <a:r>
              <a:rPr lang="en-GB" altLang="nl-BE" b="1" dirty="0" smtClean="0">
                <a:solidFill>
                  <a:srgbClr val="007C85"/>
                </a:solidFill>
              </a:rPr>
              <a:t>New!</a:t>
            </a:r>
            <a:r>
              <a:rPr lang="en-GB" altLang="nl-BE" b="1" dirty="0" smtClean="0">
                <a:solidFill>
                  <a:schemeClr val="tx1">
                    <a:lumMod val="75000"/>
                    <a:lumOff val="25000"/>
                  </a:schemeClr>
                </a:solidFill>
              </a:rPr>
              <a:t> </a:t>
            </a:r>
            <a:r>
              <a:rPr lang="en-GB" altLang="nl-BE" dirty="0" smtClean="0">
                <a:solidFill>
                  <a:schemeClr val="tx1">
                    <a:lumMod val="75000"/>
                    <a:lumOff val="25000"/>
                  </a:schemeClr>
                </a:solidFill>
              </a:rPr>
              <a:t>General Data Protection Regulation (GDPR)</a:t>
            </a:r>
          </a:p>
          <a:p>
            <a:pPr lvl="1">
              <a:lnSpc>
                <a:spcPts val="3000"/>
              </a:lnSpc>
              <a:defRPr/>
            </a:pPr>
            <a:r>
              <a:rPr lang="en-GB" altLang="nl-BE" dirty="0" smtClean="0">
                <a:solidFill>
                  <a:schemeClr val="tx1">
                    <a:lumMod val="75000"/>
                    <a:lumOff val="25000"/>
                  </a:schemeClr>
                </a:solidFill>
              </a:rPr>
              <a:t>Entered into force on 24 May 2016, applicable from 25 May 2018</a:t>
            </a:r>
          </a:p>
          <a:p>
            <a:pPr lvl="1">
              <a:lnSpc>
                <a:spcPts val="3000"/>
              </a:lnSpc>
              <a:defRPr/>
            </a:pPr>
            <a:r>
              <a:rPr lang="en-GB" altLang="nl-BE" dirty="0" smtClean="0">
                <a:solidFill>
                  <a:schemeClr val="tx1">
                    <a:lumMod val="75000"/>
                    <a:lumOff val="25000"/>
                  </a:schemeClr>
                </a:solidFill>
              </a:rPr>
              <a:t>Europe; (partial) replacement for national legislation</a:t>
            </a:r>
          </a:p>
          <a:p>
            <a:pPr lvl="1">
              <a:lnSpc>
                <a:spcPts val="3000"/>
              </a:lnSpc>
              <a:buFont typeface="Arial" panose="020B0604020202020204" pitchFamily="34" charset="0"/>
              <a:buChar char="−"/>
              <a:defRPr/>
            </a:pPr>
            <a:r>
              <a:rPr lang="en-GB" altLang="nl-BE" dirty="0" smtClean="0">
                <a:solidFill>
                  <a:schemeClr val="tx1">
                    <a:lumMod val="75000"/>
                    <a:lumOff val="25000"/>
                  </a:schemeClr>
                </a:solidFill>
              </a:rPr>
              <a:t>Higher sanction risk:</a:t>
            </a:r>
          </a:p>
          <a:p>
            <a:pPr marL="914400" lvl="2" indent="0">
              <a:lnSpc>
                <a:spcPts val="3000"/>
              </a:lnSpc>
              <a:buNone/>
              <a:defRPr/>
            </a:pPr>
            <a:r>
              <a:rPr lang="en-GB" altLang="nl-BE" dirty="0" smtClean="0">
                <a:solidFill>
                  <a:schemeClr val="tx1">
                    <a:lumMod val="75000"/>
                    <a:lumOff val="25000"/>
                  </a:schemeClr>
                </a:solidFill>
              </a:rPr>
              <a:t>Privacy </a:t>
            </a:r>
            <a:r>
              <a:rPr lang="en-GB" altLang="nl-BE" dirty="0">
                <a:solidFill>
                  <a:schemeClr val="tx1">
                    <a:lumMod val="75000"/>
                    <a:lumOff val="25000"/>
                  </a:schemeClr>
                </a:solidFill>
              </a:rPr>
              <a:t>commission </a:t>
            </a:r>
          </a:p>
          <a:p>
            <a:pPr marL="914400" lvl="2" indent="0">
              <a:lnSpc>
                <a:spcPts val="3000"/>
              </a:lnSpc>
              <a:buNone/>
              <a:defRPr/>
            </a:pPr>
            <a:r>
              <a:rPr lang="en-GB" altLang="nl-BE" dirty="0" smtClean="0">
                <a:solidFill>
                  <a:schemeClr val="tx1">
                    <a:lumMod val="75000"/>
                    <a:lumOff val="25000"/>
                  </a:schemeClr>
                </a:solidFill>
              </a:rPr>
              <a:t>Fines</a:t>
            </a:r>
            <a:endParaRPr lang="en-GB" altLang="nl-BE" dirty="0">
              <a:solidFill>
                <a:schemeClr val="tx1">
                  <a:lumMod val="75000"/>
                  <a:lumOff val="25000"/>
                </a:schemeClr>
              </a:solidFill>
            </a:endParaRPr>
          </a:p>
          <a:p>
            <a:pPr marL="914400" lvl="2" indent="0">
              <a:lnSpc>
                <a:spcPts val="3000"/>
              </a:lnSpc>
              <a:buNone/>
              <a:defRPr/>
            </a:pPr>
            <a:r>
              <a:rPr lang="en-GB" altLang="nl-BE" dirty="0" smtClean="0">
                <a:solidFill>
                  <a:schemeClr val="tx1">
                    <a:lumMod val="75000"/>
                    <a:lumOff val="25000"/>
                  </a:schemeClr>
                </a:solidFill>
              </a:rPr>
              <a:t>Reversal </a:t>
            </a:r>
            <a:r>
              <a:rPr lang="en-GB" altLang="nl-BE" dirty="0">
                <a:solidFill>
                  <a:schemeClr val="tx1">
                    <a:lumMod val="75000"/>
                    <a:lumOff val="25000"/>
                  </a:schemeClr>
                </a:solidFill>
              </a:rPr>
              <a:t>burden of proof</a:t>
            </a:r>
          </a:p>
          <a:p>
            <a:pPr marL="457200" lvl="1" indent="0">
              <a:lnSpc>
                <a:spcPts val="3000"/>
              </a:lnSpc>
              <a:buNone/>
              <a:defRPr/>
            </a:pPr>
            <a:endParaRPr lang="en-GB" altLang="nl-BE" dirty="0" smtClean="0"/>
          </a:p>
          <a:p>
            <a:pPr lvl="1">
              <a:lnSpc>
                <a:spcPts val="3000"/>
              </a:lnSpc>
              <a:defRPr/>
            </a:pPr>
            <a:endParaRPr lang="en-GB" altLang="nl-BE" dirty="0" smtClean="0"/>
          </a:p>
        </p:txBody>
      </p:sp>
      <p:sp>
        <p:nvSpPr>
          <p:cNvPr id="4100" name="Slide Number Placeholder 3"/>
          <p:cNvSpPr>
            <a:spLocks noGrp="1"/>
          </p:cNvSpPr>
          <p:nvPr>
            <p:ph type="sldNum" sz="quarter" idx="4294967295"/>
          </p:nvPr>
        </p:nvSpPr>
        <p:spPr bwMode="auto">
          <a:xfrm>
            <a:off x="7577226" y="6426183"/>
            <a:ext cx="78737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Blip>
                <a:blip r:embed="rId3"/>
              </a:buBlip>
              <a:defRPr sz="2800">
                <a:solidFill>
                  <a:srgbClr val="6E6E6E"/>
                </a:solidFill>
                <a:latin typeface="Verdana" pitchFamily="34" charset="0"/>
              </a:defRPr>
            </a:lvl1pPr>
            <a:lvl2pPr marL="742950" indent="-285750" eaLnBrk="0" hangingPunct="0">
              <a:spcBef>
                <a:spcPct val="20000"/>
              </a:spcBef>
              <a:buBlip>
                <a:blip r:embed="rId4"/>
              </a:buBlip>
              <a:defRPr sz="2400">
                <a:solidFill>
                  <a:srgbClr val="944794"/>
                </a:solidFill>
                <a:latin typeface="Verdana" pitchFamily="34" charset="0"/>
              </a:defRPr>
            </a:lvl2pPr>
            <a:lvl3pPr marL="1143000" indent="-228600" eaLnBrk="0" hangingPunct="0">
              <a:spcBef>
                <a:spcPct val="20000"/>
              </a:spcBef>
              <a:buBlip>
                <a:blip r:embed="rId4"/>
              </a:buBlip>
              <a:defRPr sz="2000">
                <a:solidFill>
                  <a:srgbClr val="6E6E6E"/>
                </a:solidFill>
                <a:latin typeface="Verdana" pitchFamily="34" charset="0"/>
              </a:defRPr>
            </a:lvl3pPr>
            <a:lvl4pPr marL="1600200" indent="-228600" eaLnBrk="0" hangingPunct="0">
              <a:spcBef>
                <a:spcPct val="20000"/>
              </a:spcBef>
              <a:buBlip>
                <a:blip r:embed="rId4"/>
              </a:buBlip>
              <a:defRPr>
                <a:solidFill>
                  <a:srgbClr val="944794"/>
                </a:solidFill>
                <a:latin typeface="Verdana" pitchFamily="34" charset="0"/>
              </a:defRPr>
            </a:lvl4pPr>
            <a:lvl5pPr marL="2057400" indent="-228600" eaLnBrk="0" hangingPunct="0">
              <a:spcBef>
                <a:spcPct val="20000"/>
              </a:spcBef>
              <a:buFont typeface="Arial" charset="0"/>
              <a:defRPr sz="1600">
                <a:solidFill>
                  <a:srgbClr val="6E6E6E"/>
                </a:solidFill>
                <a:latin typeface="Verdana" pitchFamily="34" charset="0"/>
              </a:defRPr>
            </a:lvl5pPr>
            <a:lvl6pPr marL="2514600" indent="-228600" eaLnBrk="0" fontAlgn="base" hangingPunct="0">
              <a:spcBef>
                <a:spcPct val="20000"/>
              </a:spcBef>
              <a:spcAft>
                <a:spcPct val="0"/>
              </a:spcAft>
              <a:buFont typeface="Arial" charset="0"/>
              <a:defRPr sz="1600">
                <a:solidFill>
                  <a:srgbClr val="6E6E6E"/>
                </a:solidFill>
                <a:latin typeface="Verdana" pitchFamily="34" charset="0"/>
              </a:defRPr>
            </a:lvl6pPr>
            <a:lvl7pPr marL="2971800" indent="-228600" eaLnBrk="0" fontAlgn="base" hangingPunct="0">
              <a:spcBef>
                <a:spcPct val="20000"/>
              </a:spcBef>
              <a:spcAft>
                <a:spcPct val="0"/>
              </a:spcAft>
              <a:buFont typeface="Arial" charset="0"/>
              <a:defRPr sz="1600">
                <a:solidFill>
                  <a:srgbClr val="6E6E6E"/>
                </a:solidFill>
                <a:latin typeface="Verdana" pitchFamily="34" charset="0"/>
              </a:defRPr>
            </a:lvl7pPr>
            <a:lvl8pPr marL="3429000" indent="-228600" eaLnBrk="0" fontAlgn="base" hangingPunct="0">
              <a:spcBef>
                <a:spcPct val="20000"/>
              </a:spcBef>
              <a:spcAft>
                <a:spcPct val="0"/>
              </a:spcAft>
              <a:buFont typeface="Arial" charset="0"/>
              <a:defRPr sz="1600">
                <a:solidFill>
                  <a:srgbClr val="6E6E6E"/>
                </a:solidFill>
                <a:latin typeface="Verdana" pitchFamily="34" charset="0"/>
              </a:defRPr>
            </a:lvl8pPr>
            <a:lvl9pPr marL="3886200" indent="-228600" eaLnBrk="0" fontAlgn="base" hangingPunct="0">
              <a:spcBef>
                <a:spcPct val="20000"/>
              </a:spcBef>
              <a:spcAft>
                <a:spcPct val="0"/>
              </a:spcAft>
              <a:buFont typeface="Arial" charset="0"/>
              <a:defRPr sz="1600">
                <a:solidFill>
                  <a:srgbClr val="6E6E6E"/>
                </a:solidFill>
                <a:latin typeface="Verdana" pitchFamily="34" charset="0"/>
              </a:defRPr>
            </a:lvl9pPr>
          </a:lstStyle>
          <a:p>
            <a:pPr eaLnBrk="1" hangingPunct="1">
              <a:spcBef>
                <a:spcPct val="0"/>
              </a:spcBef>
              <a:buFontTx/>
              <a:buNone/>
            </a:pPr>
            <a:fld id="{822DB931-E914-40C3-BD06-E927B3CA8079}" type="slidenum">
              <a:rPr lang="en-GB" altLang="nl-BE" sz="1000" smtClean="0">
                <a:solidFill>
                  <a:prstClr val="white"/>
                </a:solidFill>
                <a:latin typeface="Arial" panose="020B0604020202020204" pitchFamily="34" charset="0"/>
              </a:rPr>
              <a:pPr eaLnBrk="1" hangingPunct="1">
                <a:spcBef>
                  <a:spcPct val="0"/>
                </a:spcBef>
                <a:buFontTx/>
                <a:buNone/>
              </a:pPr>
              <a:t>21</a:t>
            </a:fld>
            <a:endParaRPr lang="en-GB" altLang="nl-BE" sz="900" dirty="0" smtClean="0">
              <a:solidFill>
                <a:prstClr val="white"/>
              </a:solidFill>
              <a:latin typeface="Arial" panose="020B0604020202020204" pitchFamily="34" charset="0"/>
            </a:endParaRPr>
          </a:p>
        </p:txBody>
      </p:sp>
    </p:spTree>
    <p:extLst>
      <p:ext uri="{BB962C8B-B14F-4D97-AF65-F5344CB8AC3E}">
        <p14:creationId xmlns:p14="http://schemas.microsoft.com/office/powerpoint/2010/main" val="1233258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en-US" dirty="0" smtClean="0">
                <a:solidFill>
                  <a:schemeClr val="tx1">
                    <a:lumMod val="75000"/>
                    <a:lumOff val="25000"/>
                  </a:schemeClr>
                </a:solidFill>
              </a:rPr>
              <a:t>Definition </a:t>
            </a:r>
          </a:p>
          <a:p>
            <a:pPr marL="0" indent="0">
              <a:buNone/>
            </a:pPr>
            <a:endParaRPr lang="en-US" dirty="0" smtClean="0">
              <a:solidFill>
                <a:schemeClr val="tx1">
                  <a:lumMod val="75000"/>
                  <a:lumOff val="25000"/>
                </a:schemeClr>
              </a:solidFill>
            </a:endParaRPr>
          </a:p>
          <a:p>
            <a:pPr lvl="1">
              <a:buFont typeface="Arial" panose="020B0604020202020204" pitchFamily="34" charset="0"/>
              <a:buChar char="−"/>
            </a:pPr>
            <a:r>
              <a:rPr lang="en-US" dirty="0" smtClean="0">
                <a:solidFill>
                  <a:schemeClr val="tx1">
                    <a:lumMod val="75000"/>
                    <a:lumOff val="25000"/>
                  </a:schemeClr>
                </a:solidFill>
              </a:rPr>
              <a:t>All information which can identify a physical person (directly or indirectly) </a:t>
            </a:r>
            <a:endParaRPr lang="en-US" i="1" dirty="0" smtClean="0">
              <a:solidFill>
                <a:schemeClr val="tx1">
                  <a:lumMod val="75000"/>
                  <a:lumOff val="25000"/>
                </a:schemeClr>
              </a:solidFill>
            </a:endParaRPr>
          </a:p>
          <a:p>
            <a:pPr lvl="1">
              <a:buFont typeface="Arial" panose="020B0604020202020204" pitchFamily="34" charset="0"/>
              <a:buChar char="−"/>
            </a:pPr>
            <a:endParaRPr lang="en-US" i="1" dirty="0" smtClean="0">
              <a:solidFill>
                <a:schemeClr val="tx1">
                  <a:lumMod val="75000"/>
                  <a:lumOff val="25000"/>
                </a:schemeClr>
              </a:solidFill>
            </a:endParaRPr>
          </a:p>
          <a:p>
            <a:pPr lvl="1">
              <a:buFont typeface="Arial" panose="020B0604020202020204" pitchFamily="34" charset="0"/>
              <a:buChar char="−"/>
            </a:pPr>
            <a:r>
              <a:rPr lang="en-US" dirty="0">
                <a:solidFill>
                  <a:schemeClr val="tx1">
                    <a:lumMod val="75000"/>
                    <a:lumOff val="25000"/>
                  </a:schemeClr>
                </a:solidFill>
              </a:rPr>
              <a:t>This means: data of anyone of us</a:t>
            </a:r>
          </a:p>
          <a:p>
            <a:pPr marL="457200" lvl="1" indent="0">
              <a:buNone/>
            </a:pPr>
            <a:endParaRPr lang="en-US" dirty="0">
              <a:solidFill>
                <a:schemeClr val="tx1">
                  <a:lumMod val="75000"/>
                  <a:lumOff val="25000"/>
                </a:schemeClr>
              </a:solidFill>
            </a:endParaRPr>
          </a:p>
          <a:p>
            <a:pPr lvl="1">
              <a:buFont typeface="Arial" panose="020B0604020202020204" pitchFamily="34" charset="0"/>
              <a:buChar char="−"/>
            </a:pPr>
            <a:r>
              <a:rPr lang="en-US" dirty="0">
                <a:solidFill>
                  <a:schemeClr val="tx1">
                    <a:lumMod val="75000"/>
                    <a:lumOff val="25000"/>
                  </a:schemeClr>
                </a:solidFill>
              </a:rPr>
              <a:t>Not:</a:t>
            </a:r>
          </a:p>
          <a:p>
            <a:pPr marL="914400" lvl="2" indent="0">
              <a:buNone/>
              <a:tabLst>
                <a:tab pos="714375" algn="l"/>
              </a:tabLst>
            </a:pPr>
            <a:endParaRPr lang="en-US" dirty="0">
              <a:solidFill>
                <a:schemeClr val="tx1">
                  <a:lumMod val="75000"/>
                  <a:lumOff val="25000"/>
                </a:schemeClr>
              </a:solidFill>
            </a:endParaRPr>
          </a:p>
          <a:p>
            <a:pPr marL="914400" lvl="2" indent="0">
              <a:lnSpc>
                <a:spcPts val="3000"/>
              </a:lnSpc>
              <a:buNone/>
              <a:tabLst>
                <a:tab pos="442913" algn="l"/>
              </a:tabLst>
              <a:defRPr/>
            </a:pPr>
            <a:r>
              <a:rPr lang="en-US" dirty="0" smtClean="0">
                <a:solidFill>
                  <a:schemeClr val="tx1">
                    <a:lumMod val="75000"/>
                    <a:lumOff val="25000"/>
                  </a:schemeClr>
                </a:solidFill>
              </a:rPr>
              <a:t>Legal </a:t>
            </a:r>
            <a:r>
              <a:rPr lang="en-US" dirty="0">
                <a:solidFill>
                  <a:schemeClr val="tx1">
                    <a:lumMod val="75000"/>
                    <a:lumOff val="25000"/>
                  </a:schemeClr>
                </a:solidFill>
              </a:rPr>
              <a:t>entity (association, company…), as far as no personal data is contained therein</a:t>
            </a:r>
          </a:p>
          <a:p>
            <a:pPr lvl="2">
              <a:lnSpc>
                <a:spcPts val="3000"/>
              </a:lnSpc>
              <a:tabLst>
                <a:tab pos="714375" algn="l"/>
              </a:tabLst>
              <a:defRPr/>
            </a:pPr>
            <a:endParaRPr lang="en-US" dirty="0">
              <a:solidFill>
                <a:schemeClr val="tx1">
                  <a:lumMod val="75000"/>
                  <a:lumOff val="25000"/>
                </a:schemeClr>
              </a:solidFill>
            </a:endParaRPr>
          </a:p>
          <a:p>
            <a:pPr marL="914400" lvl="2" indent="0">
              <a:lnSpc>
                <a:spcPts val="3000"/>
              </a:lnSpc>
              <a:buNone/>
              <a:defRPr/>
            </a:pPr>
            <a:r>
              <a:rPr lang="en-US" dirty="0" smtClean="0">
                <a:solidFill>
                  <a:schemeClr val="tx1">
                    <a:lumMod val="75000"/>
                    <a:lumOff val="25000"/>
                  </a:schemeClr>
                </a:solidFill>
              </a:rPr>
              <a:t>Anonymous </a:t>
            </a:r>
            <a:r>
              <a:rPr lang="en-US" dirty="0">
                <a:solidFill>
                  <a:schemeClr val="tx1">
                    <a:lumMod val="75000"/>
                    <a:lumOff val="25000"/>
                  </a:schemeClr>
                </a:solidFill>
              </a:rPr>
              <a:t>data</a:t>
            </a:r>
          </a:p>
        </p:txBody>
      </p:sp>
      <p:sp>
        <p:nvSpPr>
          <p:cNvPr id="3" name="Tijdelijke aanduiding voor dianummer 2"/>
          <p:cNvSpPr>
            <a:spLocks noGrp="1"/>
          </p:cNvSpPr>
          <p:nvPr>
            <p:ph type="sldNum" sz="quarter" idx="12"/>
          </p:nvPr>
        </p:nvSpPr>
        <p:spPr/>
        <p:txBody>
          <a:bodyPr/>
          <a:lstStyle/>
          <a:p>
            <a:fld id="{5B6A1C65-676E-B748-98CF-E4159F270AE5}" type="slidenum">
              <a:rPr lang="en-US" smtClean="0">
                <a:solidFill>
                  <a:prstClr val="white"/>
                </a:solidFill>
              </a:rPr>
              <a:pPr/>
              <a:t>22</a:t>
            </a:fld>
            <a:endParaRPr lang="en-US" dirty="0">
              <a:solidFill>
                <a:prstClr val="white"/>
              </a:solidFill>
            </a:endParaRPr>
          </a:p>
        </p:txBody>
      </p:sp>
      <p:sp>
        <p:nvSpPr>
          <p:cNvPr id="4" name="Titel 3"/>
          <p:cNvSpPr>
            <a:spLocks noGrp="1"/>
          </p:cNvSpPr>
          <p:nvPr>
            <p:ph type="title"/>
          </p:nvPr>
        </p:nvSpPr>
        <p:spPr/>
        <p:txBody>
          <a:bodyPr/>
          <a:lstStyle/>
          <a:p>
            <a:r>
              <a:rPr lang="nl-BE" dirty="0" smtClean="0"/>
              <a:t>Personal data</a:t>
            </a:r>
            <a:endParaRPr lang="nl-BE" dirty="0"/>
          </a:p>
        </p:txBody>
      </p:sp>
    </p:spTree>
    <p:extLst>
      <p:ext uri="{BB962C8B-B14F-4D97-AF65-F5344CB8AC3E}">
        <p14:creationId xmlns:p14="http://schemas.microsoft.com/office/powerpoint/2010/main" val="3531854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en-GB" dirty="0" smtClean="0">
                <a:solidFill>
                  <a:schemeClr val="tx1">
                    <a:lumMod val="75000"/>
                    <a:lumOff val="25000"/>
                  </a:schemeClr>
                </a:solidFill>
              </a:rPr>
              <a:t>Definition</a:t>
            </a:r>
          </a:p>
          <a:p>
            <a:pPr marL="457200" lvl="1" indent="0">
              <a:buNone/>
            </a:pPr>
            <a:endParaRPr lang="en-GB" dirty="0" smtClean="0">
              <a:solidFill>
                <a:schemeClr val="tx1">
                  <a:lumMod val="75000"/>
                  <a:lumOff val="25000"/>
                </a:schemeClr>
              </a:solidFill>
            </a:endParaRPr>
          </a:p>
          <a:p>
            <a:pPr lvl="1">
              <a:buFont typeface="Arial" panose="020B0604020202020204" pitchFamily="34" charset="0"/>
              <a:buChar char="−"/>
            </a:pPr>
            <a:r>
              <a:rPr lang="en-GB" dirty="0" smtClean="0">
                <a:solidFill>
                  <a:schemeClr val="tx1">
                    <a:lumMod val="75000"/>
                    <a:lumOff val="25000"/>
                  </a:schemeClr>
                </a:solidFill>
              </a:rPr>
              <a:t>Any use of personal data</a:t>
            </a:r>
          </a:p>
          <a:p>
            <a:pPr marL="457200" lvl="1" indent="0">
              <a:buNone/>
            </a:pPr>
            <a:endParaRPr lang="en-GB" dirty="0" smtClean="0">
              <a:solidFill>
                <a:schemeClr val="tx1">
                  <a:lumMod val="75000"/>
                  <a:lumOff val="25000"/>
                </a:schemeClr>
              </a:solidFill>
            </a:endParaRPr>
          </a:p>
          <a:p>
            <a:pPr marL="914400" lvl="2" indent="0">
              <a:lnSpc>
                <a:spcPts val="3000"/>
              </a:lnSpc>
              <a:buNone/>
              <a:defRPr/>
            </a:pPr>
            <a:r>
              <a:rPr lang="en-GB" dirty="0">
                <a:solidFill>
                  <a:schemeClr val="tx1">
                    <a:lumMod val="75000"/>
                    <a:lumOff val="25000"/>
                  </a:schemeClr>
                </a:solidFill>
              </a:rPr>
              <a:t>Collection, recording, organisation, structuring, storage, adaptation or alteration, retrieval, consultation, use, disclosure by transmission, dissemination or otherwise making available, alignment or combination, restriction, erasure or destruction</a:t>
            </a:r>
          </a:p>
          <a:p>
            <a:pPr marL="457200" lvl="1" indent="0">
              <a:buNone/>
            </a:pPr>
            <a:endParaRPr lang="en-GB" dirty="0" smtClean="0">
              <a:solidFill>
                <a:schemeClr val="tx1">
                  <a:lumMod val="75000"/>
                  <a:lumOff val="25000"/>
                </a:schemeClr>
              </a:solidFill>
            </a:endParaRPr>
          </a:p>
          <a:p>
            <a:pPr lvl="1">
              <a:buFont typeface="Arial" panose="020B0604020202020204" pitchFamily="34" charset="0"/>
              <a:buChar char="−"/>
            </a:pPr>
            <a:r>
              <a:rPr lang="en-GB" dirty="0" smtClean="0">
                <a:solidFill>
                  <a:schemeClr val="tx1">
                    <a:lumMod val="75000"/>
                    <a:lumOff val="25000"/>
                  </a:schemeClr>
                </a:solidFill>
              </a:rPr>
              <a:t>Not:</a:t>
            </a:r>
          </a:p>
          <a:p>
            <a:pPr marL="457200" lvl="1" indent="0">
              <a:buNone/>
            </a:pPr>
            <a:endParaRPr lang="en-GB" dirty="0" smtClean="0">
              <a:solidFill>
                <a:schemeClr val="tx1">
                  <a:lumMod val="75000"/>
                  <a:lumOff val="25000"/>
                </a:schemeClr>
              </a:solidFill>
            </a:endParaRPr>
          </a:p>
          <a:p>
            <a:pPr marL="914400" lvl="2" indent="0">
              <a:lnSpc>
                <a:spcPts val="3000"/>
              </a:lnSpc>
              <a:buNone/>
              <a:defRPr/>
            </a:pPr>
            <a:r>
              <a:rPr lang="en-GB" dirty="0">
                <a:solidFill>
                  <a:schemeClr val="tx1">
                    <a:lumMod val="75000"/>
                    <a:lumOff val="25000"/>
                  </a:schemeClr>
                </a:solidFill>
              </a:rPr>
              <a:t>Non automated and non organised system </a:t>
            </a:r>
          </a:p>
          <a:p>
            <a:pPr marL="914400" lvl="2" indent="0">
              <a:lnSpc>
                <a:spcPts val="3000"/>
              </a:lnSpc>
              <a:buNone/>
              <a:defRPr/>
            </a:pPr>
            <a:r>
              <a:rPr lang="en-GB" altLang="nl-BE" dirty="0">
                <a:solidFill>
                  <a:schemeClr val="tx1">
                    <a:lumMod val="75000"/>
                    <a:lumOff val="25000"/>
                  </a:schemeClr>
                </a:solidFill>
              </a:rPr>
              <a:t>Merely for personal or household activities (</a:t>
            </a:r>
            <a:r>
              <a:rPr lang="en-GB" dirty="0">
                <a:solidFill>
                  <a:schemeClr val="tx1">
                    <a:lumMod val="75000"/>
                    <a:lumOff val="25000"/>
                  </a:schemeClr>
                </a:solidFill>
              </a:rPr>
              <a:t>address file)</a:t>
            </a:r>
          </a:p>
          <a:p>
            <a:pPr lvl="1"/>
            <a:endParaRPr lang="en-GB" i="1"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23</a:t>
            </a:fld>
            <a:endParaRPr lang="en-GB" dirty="0">
              <a:solidFill>
                <a:prstClr val="white"/>
              </a:solidFill>
            </a:endParaRPr>
          </a:p>
        </p:txBody>
      </p:sp>
      <p:sp>
        <p:nvSpPr>
          <p:cNvPr id="4" name="Titel 3"/>
          <p:cNvSpPr>
            <a:spLocks noGrp="1"/>
          </p:cNvSpPr>
          <p:nvPr>
            <p:ph type="title"/>
          </p:nvPr>
        </p:nvSpPr>
        <p:spPr/>
        <p:txBody>
          <a:bodyPr/>
          <a:lstStyle/>
          <a:p>
            <a:r>
              <a:rPr lang="en-GB" dirty="0" smtClean="0"/>
              <a:t>Processing</a:t>
            </a:r>
            <a:endParaRPr lang="en-GB" dirty="0"/>
          </a:p>
        </p:txBody>
      </p:sp>
    </p:spTree>
    <p:extLst>
      <p:ext uri="{BB962C8B-B14F-4D97-AF65-F5344CB8AC3E}">
        <p14:creationId xmlns:p14="http://schemas.microsoft.com/office/powerpoint/2010/main" val="3671933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3721" y="908721"/>
            <a:ext cx="8795992" cy="5397188"/>
          </a:xfrm>
        </p:spPr>
        <p:txBody>
          <a:bodyPr>
            <a:noAutofit/>
          </a:bodyPr>
          <a:lstStyle/>
          <a:p>
            <a:r>
              <a:rPr lang="en-GB" dirty="0" smtClean="0">
                <a:solidFill>
                  <a:schemeClr val="tx1">
                    <a:lumMod val="75000"/>
                    <a:lumOff val="25000"/>
                  </a:schemeClr>
                </a:solidFill>
              </a:rPr>
              <a:t>Personal data</a:t>
            </a:r>
          </a:p>
          <a:p>
            <a:pPr lvl="1"/>
            <a:r>
              <a:rPr lang="en-GB" dirty="0" smtClean="0">
                <a:solidFill>
                  <a:schemeClr val="tx1">
                    <a:lumMod val="75000"/>
                    <a:lumOff val="25000"/>
                  </a:schemeClr>
                </a:solidFill>
              </a:rPr>
              <a:t>Name </a:t>
            </a:r>
          </a:p>
          <a:p>
            <a:pPr lvl="1">
              <a:lnSpc>
                <a:spcPct val="120000"/>
              </a:lnSpc>
            </a:pPr>
            <a:r>
              <a:rPr lang="en-GB" dirty="0" smtClean="0">
                <a:solidFill>
                  <a:schemeClr val="tx1">
                    <a:lumMod val="75000"/>
                    <a:lumOff val="25000"/>
                  </a:schemeClr>
                </a:solidFill>
              </a:rPr>
              <a:t>Telephone number and email address:</a:t>
            </a:r>
            <a:r>
              <a:rPr lang="en-GB" dirty="0" smtClean="0"/>
              <a:t> </a:t>
            </a:r>
          </a:p>
          <a:p>
            <a:pPr marL="457200" lvl="1" indent="0">
              <a:lnSpc>
                <a:spcPct val="120000"/>
              </a:lnSpc>
              <a:buNone/>
            </a:pPr>
            <a:r>
              <a:rPr lang="en-GB" dirty="0" smtClean="0">
                <a:solidFill>
                  <a:schemeClr val="tx1">
                    <a:lumMod val="75000"/>
                    <a:lumOff val="25000"/>
                  </a:schemeClr>
                </a:solidFill>
              </a:rPr>
              <a:t>	private &gt;&lt; professional; direct &gt;&lt; indirect 	</a:t>
            </a:r>
            <a:r>
              <a:rPr lang="en-GB" dirty="0" smtClean="0">
                <a:solidFill>
                  <a:schemeClr val="tx1">
                    <a:lumMod val="75000"/>
                    <a:lumOff val="25000"/>
                  </a:schemeClr>
                </a:solidFill>
                <a:hlinkClick r:id="rId3"/>
              </a:rPr>
              <a:t>sarah.vandenbrande@gmail.com</a:t>
            </a:r>
            <a:r>
              <a:rPr lang="en-GB" dirty="0" smtClean="0">
                <a:solidFill>
                  <a:schemeClr val="tx1">
                    <a:lumMod val="75000"/>
                    <a:lumOff val="25000"/>
                  </a:schemeClr>
                </a:solidFill>
              </a:rPr>
              <a:t> &gt;&lt; </a:t>
            </a:r>
            <a:r>
              <a:rPr lang="en-GB" dirty="0" smtClean="0">
                <a:solidFill>
                  <a:schemeClr val="tx1">
                    <a:lumMod val="75000"/>
                    <a:lumOff val="25000"/>
                  </a:schemeClr>
                </a:solidFill>
                <a:hlinkClick r:id="rId4"/>
              </a:rPr>
              <a:t>sarah.vandenbrande@curia.be</a:t>
            </a:r>
            <a:r>
              <a:rPr lang="en-GB" dirty="0" smtClean="0">
                <a:solidFill>
                  <a:schemeClr val="tx1">
                    <a:lumMod val="75000"/>
                    <a:lumOff val="25000"/>
                  </a:schemeClr>
                </a:solidFill>
              </a:rPr>
              <a:t>      	&gt;&lt; </a:t>
            </a:r>
            <a:r>
              <a:rPr lang="en-GB" dirty="0" smtClean="0">
                <a:solidFill>
                  <a:schemeClr val="tx1">
                    <a:lumMod val="75000"/>
                    <a:lumOff val="25000"/>
                  </a:schemeClr>
                </a:solidFill>
                <a:hlinkClick r:id="rId5"/>
              </a:rPr>
              <a:t>info@curia.be</a:t>
            </a:r>
            <a:r>
              <a:rPr lang="en-GB" dirty="0" smtClean="0">
                <a:solidFill>
                  <a:schemeClr val="tx1">
                    <a:lumMod val="75000"/>
                    <a:lumOff val="25000"/>
                  </a:schemeClr>
                </a:solidFill>
              </a:rPr>
              <a:t> </a:t>
            </a:r>
          </a:p>
          <a:p>
            <a:pPr lvl="1"/>
            <a:r>
              <a:rPr lang="en-GB" dirty="0" smtClean="0">
                <a:solidFill>
                  <a:schemeClr val="tx1">
                    <a:lumMod val="75000"/>
                    <a:lumOff val="25000"/>
                  </a:schemeClr>
                </a:solidFill>
              </a:rPr>
              <a:t>Address, IP address</a:t>
            </a:r>
          </a:p>
          <a:p>
            <a:pPr lvl="1"/>
            <a:r>
              <a:rPr lang="en-GB" dirty="0" smtClean="0">
                <a:solidFill>
                  <a:schemeClr val="tx1">
                    <a:lumMod val="75000"/>
                    <a:lumOff val="25000"/>
                  </a:schemeClr>
                </a:solidFill>
              </a:rPr>
              <a:t>Photo, tattoo, fingerprint</a:t>
            </a:r>
          </a:p>
          <a:p>
            <a:pPr lvl="1"/>
            <a:r>
              <a:rPr lang="en-GB" dirty="0" smtClean="0">
                <a:solidFill>
                  <a:schemeClr val="tx1">
                    <a:lumMod val="75000"/>
                    <a:lumOff val="25000"/>
                  </a:schemeClr>
                </a:solidFill>
              </a:rPr>
              <a:t>Bank account</a:t>
            </a:r>
          </a:p>
          <a:p>
            <a:pPr marL="457200" lvl="1"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Processing</a:t>
            </a:r>
          </a:p>
          <a:p>
            <a:pPr lvl="1"/>
            <a:r>
              <a:rPr lang="en-GB" dirty="0" smtClean="0">
                <a:solidFill>
                  <a:schemeClr val="tx1">
                    <a:lumMod val="75000"/>
                    <a:lumOff val="25000"/>
                  </a:schemeClr>
                </a:solidFill>
              </a:rPr>
              <a:t>Reading, saving, or filling in a form</a:t>
            </a:r>
          </a:p>
          <a:p>
            <a:pPr lvl="1"/>
            <a:r>
              <a:rPr lang="en-GB" dirty="0" smtClean="0">
                <a:solidFill>
                  <a:schemeClr val="tx1">
                    <a:lumMod val="75000"/>
                    <a:lumOff val="25000"/>
                  </a:schemeClr>
                </a:solidFill>
              </a:rPr>
              <a:t>Making reservations, placing an order </a:t>
            </a:r>
          </a:p>
          <a:p>
            <a:pPr lvl="1"/>
            <a:r>
              <a:rPr lang="en-GB" dirty="0" smtClean="0">
                <a:solidFill>
                  <a:schemeClr val="tx1">
                    <a:lumMod val="75000"/>
                    <a:lumOff val="25000"/>
                  </a:schemeClr>
                </a:solidFill>
              </a:rPr>
              <a:t>Subscribing for a course/seminar/sports club…</a:t>
            </a:r>
          </a:p>
          <a:p>
            <a:pPr marL="457200" lvl="1" indent="0">
              <a:buNone/>
            </a:pPr>
            <a:endParaRPr lang="en-GB" dirty="0" smtClean="0">
              <a:solidFill>
                <a:schemeClr val="tx1">
                  <a:lumMod val="75000"/>
                  <a:lumOff val="25000"/>
                </a:schemeClr>
              </a:solidFill>
            </a:endParaRPr>
          </a:p>
          <a:p>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24</a:t>
            </a:fld>
            <a:endParaRPr lang="en-GB" dirty="0">
              <a:solidFill>
                <a:prstClr val="white"/>
              </a:solidFill>
            </a:endParaRPr>
          </a:p>
        </p:txBody>
      </p:sp>
      <p:sp>
        <p:nvSpPr>
          <p:cNvPr id="4" name="Titel 3"/>
          <p:cNvSpPr>
            <a:spLocks noGrp="1"/>
          </p:cNvSpPr>
          <p:nvPr>
            <p:ph type="title"/>
          </p:nvPr>
        </p:nvSpPr>
        <p:spPr>
          <a:xfrm>
            <a:off x="123721" y="286222"/>
            <a:ext cx="7368709" cy="461665"/>
          </a:xfrm>
        </p:spPr>
        <p:txBody>
          <a:bodyPr/>
          <a:lstStyle/>
          <a:p>
            <a:r>
              <a:rPr lang="en-GB" dirty="0" smtClean="0"/>
              <a:t>Examples</a:t>
            </a:r>
            <a:endParaRPr lang="en-GB" dirty="0"/>
          </a:p>
        </p:txBody>
      </p:sp>
    </p:spTree>
    <p:extLst>
      <p:ext uri="{BB962C8B-B14F-4D97-AF65-F5344CB8AC3E}">
        <p14:creationId xmlns:p14="http://schemas.microsoft.com/office/powerpoint/2010/main" val="1602363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lvl="0" indent="0" algn="ctr">
              <a:buNone/>
            </a:pPr>
            <a:r>
              <a:rPr lang="en-GB" sz="4800" dirty="0" smtClean="0">
                <a:solidFill>
                  <a:srgbClr val="007C85"/>
                </a:solidFill>
              </a:rPr>
              <a:t>Basic principles</a:t>
            </a:r>
          </a:p>
          <a:p>
            <a:pPr marL="0" lvl="0" indent="0" algn="ctr">
              <a:buNone/>
            </a:pPr>
            <a:endParaRPr lang="en-GB" sz="4800" dirty="0" smtClean="0">
              <a:solidFill>
                <a:srgbClr val="007C85"/>
              </a:solidFill>
            </a:endParaRPr>
          </a:p>
          <a:p>
            <a:pPr marL="0" lvl="0" indent="0" algn="ctr">
              <a:buNone/>
            </a:pPr>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25</a:t>
            </a:fld>
            <a:endParaRPr lang="en-GB" dirty="0">
              <a:solidFill>
                <a:prstClr val="white"/>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2876908"/>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90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smtClean="0">
                <a:solidFill>
                  <a:schemeClr val="tx1">
                    <a:lumMod val="75000"/>
                    <a:lumOff val="25000"/>
                  </a:schemeClr>
                </a:solidFill>
              </a:rPr>
              <a:t>Lawfulness, fairness and transparency</a:t>
            </a:r>
          </a:p>
          <a:p>
            <a:pPr marL="0"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Confidentiality and accuracy</a:t>
            </a:r>
          </a:p>
          <a:p>
            <a:pPr marL="0"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Specified purpose, data minimization and limited storage </a:t>
            </a:r>
          </a:p>
          <a:p>
            <a:pPr marL="0" indent="0">
              <a:buNone/>
            </a:pPr>
            <a:endParaRPr lang="en-GB" dirty="0" smtClean="0">
              <a:solidFill>
                <a:schemeClr val="tx1">
                  <a:lumMod val="75000"/>
                  <a:lumOff val="25000"/>
                </a:schemeClr>
              </a:solidFill>
            </a:endParaRPr>
          </a:p>
          <a:p>
            <a:pPr marL="0" indent="0">
              <a:buNone/>
            </a:pPr>
            <a:r>
              <a:rPr lang="en-GB" dirty="0" smtClean="0">
                <a:solidFill>
                  <a:schemeClr val="tx1">
                    <a:lumMod val="75000"/>
                    <a:lumOff val="25000"/>
                  </a:schemeClr>
                </a:solidFill>
              </a:rPr>
              <a:t> </a:t>
            </a:r>
          </a:p>
          <a:p>
            <a:pPr marL="0" indent="0">
              <a:buNone/>
            </a:pPr>
            <a:endParaRPr lang="en-GB" dirty="0" smtClean="0">
              <a:solidFill>
                <a:schemeClr val="tx1">
                  <a:lumMod val="75000"/>
                  <a:lumOff val="25000"/>
                </a:schemeClr>
              </a:solidFill>
            </a:endParaRPr>
          </a:p>
          <a:p>
            <a:pPr marL="0" indent="0">
              <a:buNone/>
            </a:pPr>
            <a:r>
              <a:rPr lang="en-GB" dirty="0" smtClean="0">
                <a:solidFill>
                  <a:schemeClr val="tx1">
                    <a:lumMod val="75000"/>
                    <a:lumOff val="25000"/>
                  </a:schemeClr>
                </a:solidFill>
                <a:sym typeface="Wingdings" panose="05000000000000000000" pitchFamily="2" charset="2"/>
              </a:rPr>
              <a:t> All specific obligations follow from these basic principles</a:t>
            </a:r>
            <a:endParaRPr lang="en-GB" dirty="0" smtClean="0">
              <a:solidFill>
                <a:schemeClr val="tx1">
                  <a:lumMod val="75000"/>
                  <a:lumOff val="25000"/>
                </a:schemeClr>
              </a:solidFill>
            </a:endParaRPr>
          </a:p>
          <a:p>
            <a:endParaRPr lang="en-GB" dirty="0">
              <a:solidFill>
                <a:schemeClr val="tx1">
                  <a:lumMod val="75000"/>
                  <a:lumOff val="25000"/>
                </a:schemeClr>
              </a:solidFill>
            </a:endParaRP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26</a:t>
            </a:fld>
            <a:endParaRPr lang="en-GB" dirty="0">
              <a:solidFill>
                <a:prstClr val="white"/>
              </a:solidFill>
            </a:endParaRPr>
          </a:p>
        </p:txBody>
      </p:sp>
      <p:sp>
        <p:nvSpPr>
          <p:cNvPr id="4" name="Titel 3"/>
          <p:cNvSpPr>
            <a:spLocks noGrp="1"/>
          </p:cNvSpPr>
          <p:nvPr>
            <p:ph type="title"/>
          </p:nvPr>
        </p:nvSpPr>
        <p:spPr>
          <a:xfrm>
            <a:off x="123721" y="286222"/>
            <a:ext cx="7368709" cy="461665"/>
          </a:xfrm>
        </p:spPr>
        <p:txBody>
          <a:bodyPr/>
          <a:lstStyle/>
          <a:p>
            <a:r>
              <a:rPr lang="en-GB" dirty="0" smtClean="0"/>
              <a:t>Basic principles of data protection</a:t>
            </a:r>
            <a:endParaRPr lang="en-GB" dirty="0"/>
          </a:p>
        </p:txBody>
      </p:sp>
    </p:spTree>
    <p:extLst>
      <p:ext uri="{BB962C8B-B14F-4D97-AF65-F5344CB8AC3E}">
        <p14:creationId xmlns:p14="http://schemas.microsoft.com/office/powerpoint/2010/main" val="2551286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lvl="0" indent="0" algn="ctr">
              <a:buNone/>
            </a:pPr>
            <a:r>
              <a:rPr lang="en-GB" sz="4800" dirty="0" smtClean="0">
                <a:solidFill>
                  <a:srgbClr val="007C85"/>
                </a:solidFill>
              </a:rPr>
              <a:t>Lawful grounds for processing personal data</a:t>
            </a:r>
          </a:p>
          <a:p>
            <a:pPr marL="0" lvl="0" indent="0" algn="ctr">
              <a:buNone/>
            </a:pPr>
            <a:endParaRPr lang="en-GB" sz="4800" dirty="0" smtClean="0">
              <a:solidFill>
                <a:srgbClr val="007C85"/>
              </a:solidFill>
            </a:endParaRPr>
          </a:p>
          <a:p>
            <a:pPr marL="0" lvl="0" indent="0" algn="ctr">
              <a:buNone/>
            </a:pPr>
            <a:endParaRPr lang="en-GB" sz="4800" dirty="0">
              <a:solidFill>
                <a:srgbClr val="007C85"/>
              </a:solidFill>
            </a:endParaRP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27</a:t>
            </a:fld>
            <a:endParaRPr lang="en-GB" dirty="0">
              <a:solidFill>
                <a:prstClr val="white"/>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7" y="3010687"/>
            <a:ext cx="4252913" cy="312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693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457200" lvl="1" indent="-457200">
              <a:buAutoNum type="arabicPeriod"/>
            </a:pPr>
            <a:r>
              <a:rPr lang="en-GB" dirty="0" smtClean="0">
                <a:solidFill>
                  <a:schemeClr val="tx1">
                    <a:lumMod val="75000"/>
                    <a:lumOff val="25000"/>
                  </a:schemeClr>
                </a:solidFill>
              </a:rPr>
              <a:t>Legal obligation (taxes, </a:t>
            </a:r>
            <a:r>
              <a:rPr lang="en-GB" dirty="0" err="1" smtClean="0">
                <a:solidFill>
                  <a:schemeClr val="tx1">
                    <a:lumMod val="75000"/>
                    <a:lumOff val="25000"/>
                  </a:schemeClr>
                </a:solidFill>
              </a:rPr>
              <a:t>Dimona</a:t>
            </a:r>
            <a:r>
              <a:rPr lang="en-GB" dirty="0" smtClean="0">
                <a:solidFill>
                  <a:schemeClr val="tx1">
                    <a:lumMod val="75000"/>
                    <a:lumOff val="25000"/>
                  </a:schemeClr>
                </a:solidFill>
              </a:rPr>
              <a:t>, publication bylaws)</a:t>
            </a:r>
          </a:p>
          <a:p>
            <a:pPr marL="0" lvl="1" indent="0">
              <a:buNone/>
            </a:pPr>
            <a:endParaRPr lang="en-GB" dirty="0" smtClean="0">
              <a:solidFill>
                <a:schemeClr val="tx1">
                  <a:lumMod val="75000"/>
                  <a:lumOff val="25000"/>
                </a:schemeClr>
              </a:solidFill>
            </a:endParaRPr>
          </a:p>
          <a:p>
            <a:pPr marL="457200" lvl="1" indent="-457200">
              <a:buFont typeface="+mj-lt"/>
              <a:buAutoNum type="arabicPeriod" startAt="2"/>
            </a:pPr>
            <a:r>
              <a:rPr lang="en-GB" dirty="0" smtClean="0">
                <a:solidFill>
                  <a:schemeClr val="tx1">
                    <a:lumMod val="75000"/>
                    <a:lumOff val="25000"/>
                  </a:schemeClr>
                </a:solidFill>
              </a:rPr>
              <a:t>Interests</a:t>
            </a:r>
          </a:p>
          <a:p>
            <a:pPr marL="457200" lvl="1" indent="-457200">
              <a:buFont typeface="+mj-lt"/>
              <a:buAutoNum type="arabicPeriod" startAt="2"/>
            </a:pPr>
            <a:endParaRPr lang="en-GB" dirty="0" smtClean="0">
              <a:solidFill>
                <a:schemeClr val="tx1">
                  <a:lumMod val="75000"/>
                  <a:lumOff val="25000"/>
                </a:schemeClr>
              </a:solidFill>
            </a:endParaRPr>
          </a:p>
          <a:p>
            <a:pPr lvl="1"/>
            <a:r>
              <a:rPr lang="en-GB" dirty="0" smtClean="0">
                <a:solidFill>
                  <a:schemeClr val="tx1">
                    <a:lumMod val="75000"/>
                    <a:lumOff val="25000"/>
                  </a:schemeClr>
                </a:solidFill>
              </a:rPr>
              <a:t>Vital (medical data unconscious victim) </a:t>
            </a:r>
          </a:p>
          <a:p>
            <a:pPr lvl="1"/>
            <a:r>
              <a:rPr lang="en-GB" dirty="0" smtClean="0">
                <a:solidFill>
                  <a:schemeClr val="tx1">
                    <a:lumMod val="75000"/>
                    <a:lumOff val="25000"/>
                  </a:schemeClr>
                </a:solidFill>
              </a:rPr>
              <a:t>Public interest or official authority (NMBS, </a:t>
            </a:r>
            <a:r>
              <a:rPr lang="en-GB" dirty="0" err="1" smtClean="0">
                <a:solidFill>
                  <a:schemeClr val="tx1">
                    <a:lumMod val="75000"/>
                    <a:lumOff val="25000"/>
                  </a:schemeClr>
                </a:solidFill>
              </a:rPr>
              <a:t>Bpost</a:t>
            </a:r>
            <a:r>
              <a:rPr lang="en-GB" dirty="0" smtClean="0">
                <a:solidFill>
                  <a:schemeClr val="tx1">
                    <a:lumMod val="75000"/>
                    <a:lumOff val="25000"/>
                  </a:schemeClr>
                </a:solidFill>
              </a:rPr>
              <a:t>, Police)</a:t>
            </a:r>
          </a:p>
          <a:p>
            <a:pPr lvl="1"/>
            <a:r>
              <a:rPr lang="en-GB" dirty="0" smtClean="0">
                <a:solidFill>
                  <a:schemeClr val="tx1">
                    <a:lumMod val="75000"/>
                    <a:lumOff val="25000"/>
                  </a:schemeClr>
                </a:solidFill>
              </a:rPr>
              <a:t>Legitimate interest (concern)</a:t>
            </a:r>
          </a:p>
          <a:p>
            <a:pPr marL="457200" lvl="1" indent="0">
              <a:buNone/>
            </a:pPr>
            <a:endParaRPr lang="en-GB" dirty="0" smtClean="0">
              <a:solidFill>
                <a:schemeClr val="tx1">
                  <a:lumMod val="75000"/>
                  <a:lumOff val="25000"/>
                </a:schemeClr>
              </a:solidFill>
            </a:endParaRPr>
          </a:p>
          <a:p>
            <a:pPr marL="457200" indent="-457200">
              <a:buAutoNum type="arabicPeriod" startAt="3"/>
            </a:pPr>
            <a:r>
              <a:rPr lang="en-GB" dirty="0" smtClean="0">
                <a:solidFill>
                  <a:schemeClr val="tx1">
                    <a:lumMod val="75000"/>
                    <a:lumOff val="25000"/>
                  </a:schemeClr>
                </a:solidFill>
              </a:rPr>
              <a:t>Necessary for the performance of a contract</a:t>
            </a:r>
          </a:p>
          <a:p>
            <a:pPr lvl="1">
              <a:buFont typeface="Arial" panose="020B0604020202020204" pitchFamily="34" charset="0"/>
              <a:buChar char="−"/>
            </a:pPr>
            <a:endParaRPr lang="en-GB" dirty="0" smtClean="0">
              <a:solidFill>
                <a:schemeClr val="tx1">
                  <a:lumMod val="75000"/>
                  <a:lumOff val="25000"/>
                </a:schemeClr>
              </a:solidFill>
            </a:endParaRPr>
          </a:p>
          <a:p>
            <a:pPr lvl="1">
              <a:buFont typeface="Arial" panose="020B0604020202020204" pitchFamily="34" charset="0"/>
              <a:buChar char="−"/>
            </a:pPr>
            <a:r>
              <a:rPr lang="en-GB" dirty="0" smtClean="0">
                <a:solidFill>
                  <a:schemeClr val="tx1">
                    <a:lumMod val="75000"/>
                    <a:lumOff val="25000"/>
                  </a:schemeClr>
                </a:solidFill>
              </a:rPr>
              <a:t>Data for invoice, address, name...</a:t>
            </a:r>
          </a:p>
          <a:p>
            <a:pPr lvl="1">
              <a:buFont typeface="Arial" panose="020B0604020202020204" pitchFamily="34" charset="0"/>
              <a:buChar char="−"/>
            </a:pPr>
            <a:r>
              <a:rPr lang="en-GB" dirty="0" smtClean="0">
                <a:solidFill>
                  <a:schemeClr val="tx1">
                    <a:lumMod val="75000"/>
                    <a:lumOff val="25000"/>
                  </a:schemeClr>
                </a:solidFill>
              </a:rPr>
              <a:t>Substantial ground for processing in light of employment agreement</a:t>
            </a:r>
          </a:p>
          <a:p>
            <a:pPr marL="720725" lvl="2" indent="0">
              <a:buNone/>
            </a:pPr>
            <a:r>
              <a:rPr lang="en-GB" dirty="0" smtClean="0">
                <a:solidFill>
                  <a:schemeClr val="tx1">
                    <a:lumMod val="75000"/>
                    <a:lumOff val="25000"/>
                  </a:schemeClr>
                </a:solidFill>
              </a:rPr>
              <a:t> Name, bank account, </a:t>
            </a:r>
            <a:r>
              <a:rPr lang="en-GB" dirty="0">
                <a:solidFill>
                  <a:schemeClr val="tx1">
                    <a:lumMod val="75000"/>
                    <a:lumOff val="25000"/>
                  </a:schemeClr>
                </a:solidFill>
              </a:rPr>
              <a:t>dependent children</a:t>
            </a:r>
            <a:r>
              <a:rPr lang="en-GB" dirty="0" smtClean="0">
                <a:solidFill>
                  <a:schemeClr val="tx1">
                    <a:lumMod val="75000"/>
                    <a:lumOff val="25000"/>
                  </a:schemeClr>
                </a:solidFill>
              </a:rPr>
              <a:t>…</a:t>
            </a:r>
          </a:p>
          <a:p>
            <a:pPr marL="457200" lvl="1" indent="0">
              <a:buNone/>
            </a:pPr>
            <a:endParaRPr lang="en-GB" dirty="0" smtClean="0">
              <a:solidFill>
                <a:schemeClr val="tx1">
                  <a:lumMod val="75000"/>
                  <a:lumOff val="25000"/>
                </a:schemeClr>
              </a:solidFill>
            </a:endParaRPr>
          </a:p>
          <a:p>
            <a:pPr marL="457200" lvl="1" indent="0">
              <a:buNone/>
            </a:pPr>
            <a:endParaRPr lang="en-GB" dirty="0" smtClean="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28</a:t>
            </a:fld>
            <a:endParaRPr lang="en-GB" dirty="0">
              <a:solidFill>
                <a:prstClr val="white"/>
              </a:solidFill>
            </a:endParaRPr>
          </a:p>
        </p:txBody>
      </p:sp>
      <p:sp>
        <p:nvSpPr>
          <p:cNvPr id="4" name="Titel 3"/>
          <p:cNvSpPr>
            <a:spLocks noGrp="1"/>
          </p:cNvSpPr>
          <p:nvPr>
            <p:ph type="title"/>
          </p:nvPr>
        </p:nvSpPr>
        <p:spPr>
          <a:xfrm>
            <a:off x="123721" y="286222"/>
            <a:ext cx="7368709" cy="461665"/>
          </a:xfrm>
        </p:spPr>
        <p:txBody>
          <a:bodyPr/>
          <a:lstStyle/>
          <a:p>
            <a:r>
              <a:rPr lang="en-GB" dirty="0" smtClean="0"/>
              <a:t>Lawful ground (1/2)</a:t>
            </a:r>
            <a:endParaRPr lang="en-GB" dirty="0"/>
          </a:p>
        </p:txBody>
      </p:sp>
    </p:spTree>
    <p:extLst>
      <p:ext uri="{BB962C8B-B14F-4D97-AF65-F5344CB8AC3E}">
        <p14:creationId xmlns:p14="http://schemas.microsoft.com/office/powerpoint/2010/main" val="2658132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3721" y="980729"/>
            <a:ext cx="8795992" cy="5325180"/>
          </a:xfrm>
        </p:spPr>
        <p:txBody>
          <a:bodyPr>
            <a:normAutofit fontScale="92500" lnSpcReduction="20000"/>
          </a:bodyPr>
          <a:lstStyle/>
          <a:p>
            <a:pPr marL="457200" indent="-457200">
              <a:buAutoNum type="arabicPeriod" startAt="4"/>
            </a:pPr>
            <a:r>
              <a:rPr lang="en-GB" dirty="0" smtClean="0">
                <a:solidFill>
                  <a:schemeClr val="tx1">
                    <a:lumMod val="75000"/>
                    <a:lumOff val="25000"/>
                  </a:schemeClr>
                </a:solidFill>
              </a:rPr>
              <a:t>Freely given, specific, informed and unambiguous consent</a:t>
            </a:r>
          </a:p>
          <a:p>
            <a:pPr marL="457200" indent="-457200">
              <a:buAutoNum type="arabicPeriod" startAt="4"/>
            </a:pPr>
            <a:endParaRPr lang="en-GB" dirty="0" smtClean="0">
              <a:solidFill>
                <a:schemeClr val="tx1">
                  <a:lumMod val="75000"/>
                  <a:lumOff val="25000"/>
                </a:schemeClr>
              </a:solidFill>
            </a:endParaRPr>
          </a:p>
          <a:p>
            <a:pPr lvl="1"/>
            <a:r>
              <a:rPr lang="en-GB" dirty="0" smtClean="0">
                <a:solidFill>
                  <a:schemeClr val="tx1">
                    <a:lumMod val="75000"/>
                    <a:lumOff val="25000"/>
                  </a:schemeClr>
                </a:solidFill>
              </a:rPr>
              <a:t>Choice; careful with balance of power</a:t>
            </a:r>
          </a:p>
          <a:p>
            <a:pPr lvl="1"/>
            <a:r>
              <a:rPr lang="en-GB" dirty="0" smtClean="0">
                <a:solidFill>
                  <a:schemeClr val="tx1">
                    <a:lumMod val="75000"/>
                    <a:lumOff val="25000"/>
                  </a:schemeClr>
                </a:solidFill>
              </a:rPr>
              <a:t>Informed, transparent and specific (clear and understandable)</a:t>
            </a:r>
          </a:p>
          <a:p>
            <a:pPr lvl="1"/>
            <a:r>
              <a:rPr lang="en-GB" dirty="0" smtClean="0">
                <a:solidFill>
                  <a:schemeClr val="tx1">
                    <a:lumMod val="75000"/>
                    <a:lumOff val="25000"/>
                  </a:schemeClr>
                </a:solidFill>
              </a:rPr>
              <a:t>No vague or broad descriptions  (specified purpose)</a:t>
            </a:r>
          </a:p>
          <a:p>
            <a:pPr lvl="1"/>
            <a:endParaRPr lang="en-GB" dirty="0" smtClean="0">
              <a:solidFill>
                <a:schemeClr val="tx1">
                  <a:lumMod val="75000"/>
                  <a:lumOff val="25000"/>
                </a:schemeClr>
              </a:solidFill>
            </a:endParaRPr>
          </a:p>
          <a:p>
            <a:pPr>
              <a:buFont typeface="Arial" panose="020B0604020202020204" pitchFamily="34" charset="0"/>
              <a:buChar char="•"/>
            </a:pPr>
            <a:r>
              <a:rPr lang="en-GB" dirty="0" smtClean="0">
                <a:solidFill>
                  <a:schemeClr val="tx1">
                    <a:lumMod val="75000"/>
                    <a:lumOff val="25000"/>
                  </a:schemeClr>
                </a:solidFill>
              </a:rPr>
              <a:t>	Active deed (not implicit; only explicit)</a:t>
            </a:r>
          </a:p>
          <a:p>
            <a:pPr lvl="1"/>
            <a:endParaRPr lang="en-GB" b="1" dirty="0" smtClean="0">
              <a:solidFill>
                <a:schemeClr val="tx1">
                  <a:lumMod val="75000"/>
                  <a:lumOff val="25000"/>
                </a:schemeClr>
              </a:solidFill>
            </a:endParaRPr>
          </a:p>
          <a:p>
            <a:pPr lvl="1"/>
            <a:r>
              <a:rPr lang="en-GB" b="1" dirty="0" smtClean="0">
                <a:solidFill>
                  <a:srgbClr val="007C85"/>
                </a:solidFill>
              </a:rPr>
              <a:t>Only opt-in, no opt-out! (no pre-ticked boxes)</a:t>
            </a:r>
          </a:p>
          <a:p>
            <a:pPr lvl="1"/>
            <a:r>
              <a:rPr lang="en-GB" dirty="0" smtClean="0">
                <a:solidFill>
                  <a:schemeClr val="tx1">
                    <a:lumMod val="75000"/>
                    <a:lumOff val="25000"/>
                  </a:schemeClr>
                </a:solidFill>
              </a:rPr>
              <a:t>Check prior consents</a:t>
            </a:r>
          </a:p>
          <a:p>
            <a:pPr marL="457200" lvl="1" indent="0">
              <a:buNone/>
            </a:pPr>
            <a:endParaRPr lang="en-GB" dirty="0" smtClean="0">
              <a:solidFill>
                <a:schemeClr val="tx1">
                  <a:lumMod val="75000"/>
                  <a:lumOff val="25000"/>
                </a:schemeClr>
              </a:solidFill>
            </a:endParaRPr>
          </a:p>
          <a:p>
            <a:pPr>
              <a:buFont typeface="Arial" panose="020B0604020202020204" pitchFamily="34" charset="0"/>
              <a:buChar char="•"/>
            </a:pPr>
            <a:r>
              <a:rPr lang="en-GB" dirty="0" smtClean="0">
                <a:solidFill>
                  <a:schemeClr val="tx1">
                    <a:lumMod val="75000"/>
                    <a:lumOff val="25000"/>
                  </a:schemeClr>
                </a:solidFill>
              </a:rPr>
              <a:t>	Burden of proof with controller </a:t>
            </a:r>
          </a:p>
          <a:p>
            <a:pPr lvl="1"/>
            <a:endParaRPr lang="en-GB" dirty="0" smtClean="0">
              <a:solidFill>
                <a:schemeClr val="tx1">
                  <a:lumMod val="75000"/>
                  <a:lumOff val="25000"/>
                </a:schemeClr>
              </a:solidFill>
            </a:endParaRPr>
          </a:p>
          <a:p>
            <a:pPr lvl="1"/>
            <a:r>
              <a:rPr lang="en-GB" dirty="0" smtClean="0">
                <a:solidFill>
                  <a:schemeClr val="tx1">
                    <a:lumMod val="75000"/>
                    <a:lumOff val="25000"/>
                  </a:schemeClr>
                </a:solidFill>
              </a:rPr>
              <a:t>Writing is advised </a:t>
            </a:r>
          </a:p>
          <a:p>
            <a:pPr lvl="1"/>
            <a:r>
              <a:rPr lang="en-GB" dirty="0" smtClean="0">
                <a:solidFill>
                  <a:schemeClr val="tx1">
                    <a:lumMod val="75000"/>
                    <a:lumOff val="25000"/>
                  </a:schemeClr>
                </a:solidFill>
              </a:rPr>
              <a:t>Importance of privacy statement, (work)rules (signature)</a:t>
            </a:r>
          </a:p>
          <a:p>
            <a:pPr marL="457200" lvl="1" indent="0">
              <a:buNone/>
            </a:pPr>
            <a:endParaRPr lang="en-GB" dirty="0" smtClean="0">
              <a:solidFill>
                <a:schemeClr val="tx1">
                  <a:lumMod val="75000"/>
                  <a:lumOff val="25000"/>
                </a:schemeClr>
              </a:solidFill>
            </a:endParaRPr>
          </a:p>
          <a:p>
            <a:pPr>
              <a:buFont typeface="Arial" panose="020B0604020202020204" pitchFamily="34" charset="0"/>
              <a:buChar char="•"/>
            </a:pPr>
            <a:r>
              <a:rPr lang="en-GB" dirty="0" smtClean="0">
                <a:solidFill>
                  <a:schemeClr val="tx1">
                    <a:lumMod val="75000"/>
                    <a:lumOff val="25000"/>
                  </a:schemeClr>
                </a:solidFill>
              </a:rPr>
              <a:t>	Subject can withdraw consent</a:t>
            </a:r>
          </a:p>
          <a:p>
            <a:pPr>
              <a:buFontTx/>
              <a:buChar char="-"/>
            </a:pPr>
            <a:endParaRPr lang="en-GB" dirty="0" smtClean="0">
              <a:solidFill>
                <a:schemeClr val="tx1">
                  <a:lumMod val="75000"/>
                  <a:lumOff val="25000"/>
                </a:schemeClr>
              </a:solidFill>
            </a:endParaRPr>
          </a:p>
          <a:p>
            <a:pPr marL="914400" lvl="2" indent="0">
              <a:buNone/>
            </a:pPr>
            <a:endParaRPr lang="en-GB" dirty="0" smtClean="0">
              <a:solidFill>
                <a:schemeClr val="tx1">
                  <a:lumMod val="75000"/>
                  <a:lumOff val="25000"/>
                </a:schemeClr>
              </a:solidFill>
            </a:endParaRP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29</a:t>
            </a:fld>
            <a:endParaRPr lang="en-GB" dirty="0">
              <a:solidFill>
                <a:prstClr val="white"/>
              </a:solidFill>
            </a:endParaRPr>
          </a:p>
        </p:txBody>
      </p:sp>
      <p:sp>
        <p:nvSpPr>
          <p:cNvPr id="4" name="Titel 3"/>
          <p:cNvSpPr>
            <a:spLocks noGrp="1"/>
          </p:cNvSpPr>
          <p:nvPr>
            <p:ph type="title"/>
          </p:nvPr>
        </p:nvSpPr>
        <p:spPr/>
        <p:txBody>
          <a:bodyPr/>
          <a:lstStyle/>
          <a:p>
            <a:r>
              <a:rPr lang="en-GB" dirty="0" smtClean="0"/>
              <a:t>Lawful ground (2/2)</a:t>
            </a:r>
            <a:endParaRPr lang="en-GB" dirty="0"/>
          </a:p>
        </p:txBody>
      </p:sp>
    </p:spTree>
    <p:extLst>
      <p:ext uri="{BB962C8B-B14F-4D97-AF65-F5344CB8AC3E}">
        <p14:creationId xmlns:p14="http://schemas.microsoft.com/office/powerpoint/2010/main" val="3648882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0074" y="292927"/>
            <a:ext cx="8234998" cy="461665"/>
          </a:xfrm>
        </p:spPr>
        <p:txBody>
          <a:bodyPr/>
          <a:lstStyle/>
          <a:p>
            <a:r>
              <a:rPr lang="en-GB" altLang="nl-BE" dirty="0" smtClean="0"/>
              <a:t>1. a) Current legal framework: NPO-Law</a:t>
            </a:r>
            <a:endParaRPr lang="en-GB" altLang="nl-BE" b="1" dirty="0" smtClean="0"/>
          </a:p>
        </p:txBody>
      </p:sp>
      <p:sp>
        <p:nvSpPr>
          <p:cNvPr id="4099" name="Content Placeholder 2"/>
          <p:cNvSpPr>
            <a:spLocks noGrp="1"/>
          </p:cNvSpPr>
          <p:nvPr>
            <p:ph idx="1"/>
          </p:nvPr>
        </p:nvSpPr>
        <p:spPr>
          <a:xfrm>
            <a:off x="120073" y="979055"/>
            <a:ext cx="8924606" cy="5456653"/>
          </a:xfrm>
        </p:spPr>
        <p:txBody>
          <a:bodyPr>
            <a:normAutofit/>
          </a:bodyPr>
          <a:lstStyle/>
          <a:p>
            <a:pPr>
              <a:lnSpc>
                <a:spcPts val="3000"/>
              </a:lnSpc>
              <a:defRPr/>
            </a:pPr>
            <a:r>
              <a:rPr lang="en-GB" altLang="nl-BE" dirty="0" smtClean="0"/>
              <a:t>INPA’s: governed by Title III of the Law of 27 June 1921 (NPO-Law)</a:t>
            </a:r>
          </a:p>
          <a:p>
            <a:pPr lvl="1">
              <a:lnSpc>
                <a:spcPts val="3000"/>
              </a:lnSpc>
              <a:defRPr/>
            </a:pPr>
            <a:r>
              <a:rPr lang="en-GB" altLang="nl-BE" dirty="0"/>
              <a:t>A</a:t>
            </a:r>
            <a:r>
              <a:rPr lang="en-GB" altLang="nl-BE" dirty="0" smtClean="0"/>
              <a:t>rt. 46-58</a:t>
            </a:r>
          </a:p>
          <a:p>
            <a:pPr>
              <a:lnSpc>
                <a:spcPts val="3000"/>
              </a:lnSpc>
              <a:spcBef>
                <a:spcPts val="600"/>
              </a:spcBef>
              <a:defRPr/>
            </a:pPr>
            <a:r>
              <a:rPr lang="en-GB" altLang="nl-BE" dirty="0" smtClean="0"/>
              <a:t>Belgium: only country providing a specific legal status for INPA’s</a:t>
            </a:r>
          </a:p>
          <a:p>
            <a:pPr>
              <a:lnSpc>
                <a:spcPts val="3000"/>
              </a:lnSpc>
              <a:spcBef>
                <a:spcPts val="600"/>
              </a:spcBef>
              <a:defRPr/>
            </a:pPr>
            <a:r>
              <a:rPr lang="en-GB" altLang="nl-BE" dirty="0" smtClean="0"/>
              <a:t>Non-profit purpose serving an international interest (art. 46 NPO-Law)</a:t>
            </a:r>
          </a:p>
          <a:p>
            <a:pPr>
              <a:lnSpc>
                <a:spcPts val="3000"/>
              </a:lnSpc>
              <a:spcBef>
                <a:spcPts val="600"/>
              </a:spcBef>
              <a:defRPr/>
            </a:pPr>
            <a:r>
              <a:rPr lang="en-GB" altLang="nl-BE" dirty="0" smtClean="0"/>
              <a:t>Created to promote international collaboration in a not-for-profit context</a:t>
            </a:r>
          </a:p>
          <a:p>
            <a:pPr>
              <a:lnSpc>
                <a:spcPts val="3000"/>
              </a:lnSpc>
              <a:spcBef>
                <a:spcPts val="600"/>
              </a:spcBef>
              <a:defRPr/>
            </a:pPr>
            <a:r>
              <a:rPr lang="en-GB" altLang="nl-BE" dirty="0" smtClean="0"/>
              <a:t>Recognized by Royal Decree</a:t>
            </a:r>
          </a:p>
          <a:p>
            <a:pPr>
              <a:lnSpc>
                <a:spcPts val="3000"/>
              </a:lnSpc>
              <a:spcBef>
                <a:spcPts val="600"/>
              </a:spcBef>
              <a:defRPr/>
            </a:pPr>
            <a:r>
              <a:rPr lang="en-GB" altLang="nl-BE" dirty="0" smtClean="0"/>
              <a:t>Membership organization</a:t>
            </a:r>
          </a:p>
          <a:p>
            <a:pPr>
              <a:lnSpc>
                <a:spcPts val="3000"/>
              </a:lnSpc>
              <a:spcBef>
                <a:spcPts val="600"/>
              </a:spcBef>
              <a:defRPr/>
            </a:pPr>
            <a:r>
              <a:rPr lang="en-GB" altLang="nl-BE" dirty="0" smtClean="0"/>
              <a:t>Only limited imperative legal provisions </a:t>
            </a:r>
          </a:p>
          <a:p>
            <a:pPr marL="0" indent="0">
              <a:lnSpc>
                <a:spcPts val="3000"/>
              </a:lnSpc>
              <a:spcBef>
                <a:spcPts val="600"/>
              </a:spcBef>
              <a:buNone/>
              <a:defRPr/>
            </a:pPr>
            <a:endParaRPr lang="en-GB" altLang="nl-BE" dirty="0" smtClean="0"/>
          </a:p>
        </p:txBody>
      </p:sp>
      <p:sp>
        <p:nvSpPr>
          <p:cNvPr id="4100" name="Slide Number Placeholder 3"/>
          <p:cNvSpPr>
            <a:spLocks noGrp="1"/>
          </p:cNvSpPr>
          <p:nvPr>
            <p:ph type="sldNum" sz="quarter" idx="4294967295"/>
          </p:nvPr>
        </p:nvSpPr>
        <p:spPr bwMode="auto">
          <a:xfrm>
            <a:off x="8257308" y="6435708"/>
            <a:ext cx="78737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Blip>
                <a:blip r:embed="rId2"/>
              </a:buBlip>
              <a:defRPr sz="2800">
                <a:solidFill>
                  <a:srgbClr val="6E6E6E"/>
                </a:solidFill>
                <a:latin typeface="Verdana" pitchFamily="34" charset="0"/>
              </a:defRPr>
            </a:lvl1pPr>
            <a:lvl2pPr marL="742950" indent="-285750" eaLnBrk="0" hangingPunct="0">
              <a:spcBef>
                <a:spcPct val="20000"/>
              </a:spcBef>
              <a:buBlip>
                <a:blip r:embed="rId3"/>
              </a:buBlip>
              <a:defRPr sz="2400">
                <a:solidFill>
                  <a:srgbClr val="944794"/>
                </a:solidFill>
                <a:latin typeface="Verdana" pitchFamily="34" charset="0"/>
              </a:defRPr>
            </a:lvl2pPr>
            <a:lvl3pPr marL="1143000" indent="-228600" eaLnBrk="0" hangingPunct="0">
              <a:spcBef>
                <a:spcPct val="20000"/>
              </a:spcBef>
              <a:buBlip>
                <a:blip r:embed="rId3"/>
              </a:buBlip>
              <a:defRPr sz="2000">
                <a:solidFill>
                  <a:srgbClr val="6E6E6E"/>
                </a:solidFill>
                <a:latin typeface="Verdana" pitchFamily="34" charset="0"/>
              </a:defRPr>
            </a:lvl3pPr>
            <a:lvl4pPr marL="1600200" indent="-228600" eaLnBrk="0" hangingPunct="0">
              <a:spcBef>
                <a:spcPct val="20000"/>
              </a:spcBef>
              <a:buBlip>
                <a:blip r:embed="rId3"/>
              </a:buBlip>
              <a:defRPr>
                <a:solidFill>
                  <a:srgbClr val="944794"/>
                </a:solidFill>
                <a:latin typeface="Verdana" pitchFamily="34" charset="0"/>
              </a:defRPr>
            </a:lvl4pPr>
            <a:lvl5pPr marL="2057400" indent="-228600" eaLnBrk="0" hangingPunct="0">
              <a:spcBef>
                <a:spcPct val="20000"/>
              </a:spcBef>
              <a:buFont typeface="Arial" charset="0"/>
              <a:defRPr sz="1600">
                <a:solidFill>
                  <a:srgbClr val="6E6E6E"/>
                </a:solidFill>
                <a:latin typeface="Verdana" pitchFamily="34" charset="0"/>
              </a:defRPr>
            </a:lvl5pPr>
            <a:lvl6pPr marL="2514600" indent="-228600" eaLnBrk="0" fontAlgn="base" hangingPunct="0">
              <a:spcBef>
                <a:spcPct val="20000"/>
              </a:spcBef>
              <a:spcAft>
                <a:spcPct val="0"/>
              </a:spcAft>
              <a:buFont typeface="Arial" charset="0"/>
              <a:defRPr sz="1600">
                <a:solidFill>
                  <a:srgbClr val="6E6E6E"/>
                </a:solidFill>
                <a:latin typeface="Verdana" pitchFamily="34" charset="0"/>
              </a:defRPr>
            </a:lvl6pPr>
            <a:lvl7pPr marL="2971800" indent="-228600" eaLnBrk="0" fontAlgn="base" hangingPunct="0">
              <a:spcBef>
                <a:spcPct val="20000"/>
              </a:spcBef>
              <a:spcAft>
                <a:spcPct val="0"/>
              </a:spcAft>
              <a:buFont typeface="Arial" charset="0"/>
              <a:defRPr sz="1600">
                <a:solidFill>
                  <a:srgbClr val="6E6E6E"/>
                </a:solidFill>
                <a:latin typeface="Verdana" pitchFamily="34" charset="0"/>
              </a:defRPr>
            </a:lvl7pPr>
            <a:lvl8pPr marL="3429000" indent="-228600" eaLnBrk="0" fontAlgn="base" hangingPunct="0">
              <a:spcBef>
                <a:spcPct val="20000"/>
              </a:spcBef>
              <a:spcAft>
                <a:spcPct val="0"/>
              </a:spcAft>
              <a:buFont typeface="Arial" charset="0"/>
              <a:defRPr sz="1600">
                <a:solidFill>
                  <a:srgbClr val="6E6E6E"/>
                </a:solidFill>
                <a:latin typeface="Verdana" pitchFamily="34" charset="0"/>
              </a:defRPr>
            </a:lvl8pPr>
            <a:lvl9pPr marL="3886200" indent="-228600" eaLnBrk="0" fontAlgn="base" hangingPunct="0">
              <a:spcBef>
                <a:spcPct val="20000"/>
              </a:spcBef>
              <a:spcAft>
                <a:spcPct val="0"/>
              </a:spcAft>
              <a:buFont typeface="Arial" charset="0"/>
              <a:defRPr sz="1600">
                <a:solidFill>
                  <a:srgbClr val="6E6E6E"/>
                </a:solidFill>
                <a:latin typeface="Verdana" pitchFamily="34" charset="0"/>
              </a:defRPr>
            </a:lvl9pPr>
          </a:lstStyle>
          <a:p>
            <a:pPr algn="r" eaLnBrk="1" hangingPunct="1">
              <a:spcBef>
                <a:spcPct val="0"/>
              </a:spcBef>
              <a:buFontTx/>
              <a:buNone/>
            </a:pPr>
            <a:fld id="{822DB931-E914-40C3-BD06-E927B3CA8079}" type="slidenum">
              <a:rPr lang="en-GB" altLang="nl-BE" sz="900" smtClean="0">
                <a:solidFill>
                  <a:schemeClr val="bg1"/>
                </a:solidFill>
                <a:latin typeface="Arial" panose="020B0604020202020204" pitchFamily="34" charset="0"/>
                <a:cs typeface="Arial" panose="020B0604020202020204" pitchFamily="34" charset="0"/>
              </a:rPr>
              <a:pPr algn="r" eaLnBrk="1" hangingPunct="1">
                <a:spcBef>
                  <a:spcPct val="0"/>
                </a:spcBef>
                <a:buFontTx/>
                <a:buNone/>
              </a:pPr>
              <a:t>3</a:t>
            </a:fld>
            <a:endParaRPr lang="en-GB" altLang="nl-BE"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710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GB" dirty="0" smtClean="0">
                <a:solidFill>
                  <a:schemeClr val="tx1">
                    <a:lumMod val="75000"/>
                    <a:lumOff val="25000"/>
                  </a:schemeClr>
                </a:solidFill>
              </a:rPr>
              <a:t>Sensitive data: </a:t>
            </a:r>
          </a:p>
          <a:p>
            <a:pPr marL="457200" lvl="1" indent="0">
              <a:buNone/>
            </a:pPr>
            <a:endParaRPr lang="en-GB" dirty="0" smtClean="0">
              <a:solidFill>
                <a:schemeClr val="tx1">
                  <a:lumMod val="75000"/>
                  <a:lumOff val="25000"/>
                </a:schemeClr>
              </a:solidFill>
            </a:endParaRPr>
          </a:p>
          <a:p>
            <a:pPr lvl="1"/>
            <a:r>
              <a:rPr lang="en-GB" dirty="0">
                <a:solidFill>
                  <a:schemeClr val="tx1">
                    <a:lumMod val="75000"/>
                    <a:lumOff val="25000"/>
                  </a:schemeClr>
                </a:solidFill>
              </a:rPr>
              <a:t>Race, religion, politics, genetics, health, sexual preference…</a:t>
            </a:r>
          </a:p>
          <a:p>
            <a:pPr marL="361950" lvl="1" indent="-361950">
              <a:buFont typeface="Arial" panose="020B0604020202020204" pitchFamily="34" charset="0"/>
              <a:buChar char="•"/>
            </a:pPr>
            <a:endParaRPr lang="en-GB" dirty="0" smtClean="0">
              <a:solidFill>
                <a:schemeClr val="tx1">
                  <a:lumMod val="75000"/>
                  <a:lumOff val="25000"/>
                </a:schemeClr>
              </a:solidFill>
            </a:endParaRPr>
          </a:p>
          <a:p>
            <a:pPr marL="361950" lvl="1" indent="-361950">
              <a:buFont typeface="Arial" panose="020B0604020202020204" pitchFamily="34" charset="0"/>
              <a:buChar char="•"/>
            </a:pPr>
            <a:r>
              <a:rPr lang="en-GB" dirty="0" smtClean="0">
                <a:solidFill>
                  <a:schemeClr val="tx1">
                    <a:lumMod val="75000"/>
                    <a:lumOff val="25000"/>
                  </a:schemeClr>
                </a:solidFill>
              </a:rPr>
              <a:t>National </a:t>
            </a:r>
            <a:r>
              <a:rPr lang="en-GB" dirty="0">
                <a:solidFill>
                  <a:schemeClr val="tx1">
                    <a:lumMod val="75000"/>
                    <a:lumOff val="25000"/>
                  </a:schemeClr>
                </a:solidFill>
              </a:rPr>
              <a:t>registry</a:t>
            </a:r>
            <a:r>
              <a:rPr lang="en-GB" dirty="0" smtClean="0">
                <a:solidFill>
                  <a:schemeClr val="tx1">
                    <a:lumMod val="75000"/>
                    <a:lumOff val="25000"/>
                  </a:schemeClr>
                </a:solidFill>
              </a:rPr>
              <a:t> number/criminal record: </a:t>
            </a:r>
          </a:p>
          <a:p>
            <a:pPr marL="0" lvl="1" indent="0">
              <a:buNone/>
              <a:tabLst>
                <a:tab pos="723900" algn="l"/>
              </a:tabLst>
            </a:pPr>
            <a:r>
              <a:rPr lang="en-GB" dirty="0" smtClean="0">
                <a:solidFill>
                  <a:schemeClr val="tx1">
                    <a:lumMod val="75000"/>
                    <a:lumOff val="25000"/>
                  </a:schemeClr>
                </a:solidFill>
              </a:rPr>
              <a:t>	Law/public authority/authorization</a:t>
            </a:r>
          </a:p>
          <a:p>
            <a:pPr marL="361950" lvl="1" indent="-361950">
              <a:buFont typeface="Arial" panose="020B0604020202020204" pitchFamily="34" charset="0"/>
              <a:buChar char="•"/>
            </a:pPr>
            <a:endParaRPr lang="en-GB" dirty="0" smtClean="0">
              <a:solidFill>
                <a:schemeClr val="tx1">
                  <a:lumMod val="75000"/>
                  <a:lumOff val="25000"/>
                </a:schemeClr>
              </a:solidFill>
            </a:endParaRPr>
          </a:p>
          <a:p>
            <a:pPr marL="361950" lvl="1" indent="-361950">
              <a:buFont typeface="Arial" panose="020B0604020202020204" pitchFamily="34" charset="0"/>
              <a:buChar char="•"/>
            </a:pPr>
            <a:r>
              <a:rPr lang="en-GB" dirty="0" smtClean="0">
                <a:solidFill>
                  <a:schemeClr val="tx1">
                    <a:lumMod val="75000"/>
                    <a:lumOff val="25000"/>
                  </a:schemeClr>
                </a:solidFill>
              </a:rPr>
              <a:t>ID card: retrieve, read in, copy, warranty</a:t>
            </a:r>
          </a:p>
          <a:p>
            <a:pPr marL="0" lvl="1" indent="0">
              <a:buNone/>
            </a:pPr>
            <a:endParaRPr lang="en-GB" dirty="0" smtClean="0">
              <a:solidFill>
                <a:schemeClr val="tx1">
                  <a:lumMod val="75000"/>
                  <a:lumOff val="25000"/>
                </a:schemeClr>
              </a:solidFill>
            </a:endParaRPr>
          </a:p>
          <a:p>
            <a:pPr marL="355600" lvl="1" indent="-355600">
              <a:buFont typeface="Arial" panose="020B0604020202020204" pitchFamily="34" charset="0"/>
              <a:buChar char="•"/>
            </a:pPr>
            <a:r>
              <a:rPr lang="en-GB" dirty="0" smtClean="0">
                <a:solidFill>
                  <a:schemeClr val="tx1">
                    <a:lumMod val="75000"/>
                    <a:lumOff val="25000"/>
                  </a:schemeClr>
                </a:solidFill>
              </a:rPr>
              <a:t>Children: consent parents and possibly child (e.g. from age 12, 14, 16)</a:t>
            </a:r>
            <a:endParaRPr lang="en-GB" dirty="0">
              <a:solidFill>
                <a:schemeClr val="tx1">
                  <a:lumMod val="75000"/>
                  <a:lumOff val="25000"/>
                </a:schemeClr>
              </a:solidFill>
            </a:endParaRP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30</a:t>
            </a:fld>
            <a:endParaRPr lang="en-GB" dirty="0"/>
          </a:p>
        </p:txBody>
      </p:sp>
      <p:sp>
        <p:nvSpPr>
          <p:cNvPr id="4" name="Titel 3"/>
          <p:cNvSpPr>
            <a:spLocks noGrp="1"/>
          </p:cNvSpPr>
          <p:nvPr>
            <p:ph type="title"/>
          </p:nvPr>
        </p:nvSpPr>
        <p:spPr>
          <a:xfrm>
            <a:off x="123721" y="286222"/>
            <a:ext cx="7368709" cy="830997"/>
          </a:xfrm>
        </p:spPr>
        <p:txBody>
          <a:bodyPr/>
          <a:lstStyle/>
          <a:p>
            <a:r>
              <a:rPr lang="en-GB" dirty="0" smtClean="0"/>
              <a:t>Elevated protection</a:t>
            </a:r>
            <a:br>
              <a:rPr lang="en-GB" dirty="0" smtClean="0"/>
            </a:br>
            <a:endParaRPr lang="en-GB" dirty="0"/>
          </a:p>
        </p:txBody>
      </p:sp>
    </p:spTree>
    <p:extLst>
      <p:ext uri="{BB962C8B-B14F-4D97-AF65-F5344CB8AC3E}">
        <p14:creationId xmlns:p14="http://schemas.microsoft.com/office/powerpoint/2010/main" val="2590672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GB" dirty="0" smtClean="0">
                <a:solidFill>
                  <a:schemeClr val="tx1">
                    <a:lumMod val="75000"/>
                    <a:lumOff val="25000"/>
                  </a:schemeClr>
                </a:solidFill>
              </a:rPr>
              <a:t>In principle consent needed when capturing </a:t>
            </a:r>
            <a:r>
              <a:rPr lang="en-GB" i="1" dirty="0" smtClean="0">
                <a:solidFill>
                  <a:schemeClr val="tx1">
                    <a:lumMod val="75000"/>
                    <a:lumOff val="25000"/>
                  </a:schemeClr>
                </a:solidFill>
              </a:rPr>
              <a:t>and</a:t>
            </a:r>
            <a:r>
              <a:rPr lang="en-GB" dirty="0" smtClean="0">
                <a:solidFill>
                  <a:schemeClr val="tx1">
                    <a:lumMod val="75000"/>
                    <a:lumOff val="25000"/>
                  </a:schemeClr>
                </a:solidFill>
              </a:rPr>
              <a:t> publishing, unless</a:t>
            </a:r>
          </a:p>
          <a:p>
            <a:pPr marL="0" indent="0">
              <a:buNone/>
            </a:pPr>
            <a:endParaRPr lang="en-GB" dirty="0" smtClean="0">
              <a:solidFill>
                <a:schemeClr val="tx1">
                  <a:lumMod val="75000"/>
                  <a:lumOff val="25000"/>
                </a:schemeClr>
              </a:solidFill>
            </a:endParaRPr>
          </a:p>
          <a:p>
            <a:pPr lvl="1"/>
            <a:r>
              <a:rPr lang="en-GB" dirty="0" smtClean="0">
                <a:solidFill>
                  <a:schemeClr val="tx1">
                    <a:lumMod val="75000"/>
                    <a:lumOff val="25000"/>
                  </a:schemeClr>
                </a:solidFill>
              </a:rPr>
              <a:t>On a public place</a:t>
            </a:r>
          </a:p>
          <a:p>
            <a:pPr lvl="1"/>
            <a:r>
              <a:rPr lang="en-GB" dirty="0" smtClean="0">
                <a:solidFill>
                  <a:schemeClr val="tx1">
                    <a:lumMod val="75000"/>
                    <a:lumOff val="25000"/>
                  </a:schemeClr>
                </a:solidFill>
              </a:rPr>
              <a:t>In a crowd</a:t>
            </a:r>
          </a:p>
          <a:p>
            <a:pPr lvl="1"/>
            <a:r>
              <a:rPr lang="en-GB" dirty="0" smtClean="0">
                <a:solidFill>
                  <a:schemeClr val="tx1">
                    <a:lumMod val="75000"/>
                    <a:lumOff val="25000"/>
                  </a:schemeClr>
                </a:solidFill>
              </a:rPr>
              <a:t>Public figures (informative)</a:t>
            </a:r>
          </a:p>
          <a:p>
            <a:pPr marL="457200" lvl="1" indent="0">
              <a:buNone/>
            </a:pPr>
            <a:endParaRPr lang="en-GB" dirty="0" smtClean="0">
              <a:solidFill>
                <a:schemeClr val="tx1">
                  <a:lumMod val="75000"/>
                  <a:lumOff val="25000"/>
                </a:schemeClr>
              </a:solidFill>
            </a:endParaRPr>
          </a:p>
          <a:p>
            <a:pPr marL="355600" lvl="1" indent="-355600">
              <a:buFont typeface="Arial" panose="020B0604020202020204" pitchFamily="34" charset="0"/>
              <a:buChar char="•"/>
            </a:pPr>
            <a:r>
              <a:rPr lang="en-GB" dirty="0" smtClean="0">
                <a:solidFill>
                  <a:schemeClr val="tx1">
                    <a:lumMod val="75000"/>
                    <a:lumOff val="25000"/>
                  </a:schemeClr>
                </a:solidFill>
              </a:rPr>
              <a:t>Application </a:t>
            </a:r>
          </a:p>
          <a:p>
            <a:pPr marL="457200" lvl="1" indent="0">
              <a:buNone/>
            </a:pPr>
            <a:endParaRPr lang="en-GB" dirty="0" smtClean="0">
              <a:solidFill>
                <a:schemeClr val="tx1">
                  <a:lumMod val="75000"/>
                  <a:lumOff val="25000"/>
                </a:schemeClr>
              </a:solidFill>
            </a:endParaRPr>
          </a:p>
          <a:p>
            <a:pPr lvl="1">
              <a:buFont typeface="Arial" panose="020B0604020202020204" pitchFamily="34" charset="0"/>
              <a:buChar char="−"/>
            </a:pPr>
            <a:r>
              <a:rPr lang="en-GB" dirty="0" smtClean="0">
                <a:solidFill>
                  <a:schemeClr val="tx1">
                    <a:lumMod val="75000"/>
                    <a:lumOff val="25000"/>
                  </a:schemeClr>
                </a:solidFill>
              </a:rPr>
              <a:t>Elections, football game</a:t>
            </a:r>
          </a:p>
          <a:p>
            <a:pPr lvl="1">
              <a:buFont typeface="Arial" panose="020B0604020202020204" pitchFamily="34" charset="0"/>
              <a:buChar char="−"/>
            </a:pPr>
            <a:r>
              <a:rPr lang="en-GB" dirty="0" smtClean="0">
                <a:solidFill>
                  <a:schemeClr val="tx1">
                    <a:lumMod val="75000"/>
                    <a:lumOff val="25000"/>
                  </a:schemeClr>
                </a:solidFill>
              </a:rPr>
              <a:t>Employees on company website?</a:t>
            </a:r>
          </a:p>
          <a:p>
            <a:pPr marL="457200" lvl="1" indent="0">
              <a:buNone/>
            </a:pPr>
            <a:endParaRPr lang="en-GB" dirty="0" smtClean="0">
              <a:solidFill>
                <a:schemeClr val="tx1">
                  <a:lumMod val="75000"/>
                  <a:lumOff val="25000"/>
                </a:schemeClr>
              </a:solidFill>
            </a:endParaRPr>
          </a:p>
          <a:p>
            <a:pPr marL="358775" lvl="1" indent="-358775">
              <a:buFont typeface="Arial" panose="020B0604020202020204" pitchFamily="34" charset="0"/>
              <a:buChar char="•"/>
            </a:pPr>
            <a:r>
              <a:rPr lang="en-GB" dirty="0" smtClean="0">
                <a:solidFill>
                  <a:schemeClr val="tx1">
                    <a:lumMod val="75000"/>
                    <a:lumOff val="25000"/>
                  </a:schemeClr>
                </a:solidFill>
              </a:rPr>
              <a:t>Attention: rights of photographer (copyright)</a:t>
            </a: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31</a:t>
            </a:fld>
            <a:endParaRPr lang="en-GB" dirty="0"/>
          </a:p>
        </p:txBody>
      </p:sp>
      <p:sp>
        <p:nvSpPr>
          <p:cNvPr id="4" name="Titel 3"/>
          <p:cNvSpPr>
            <a:spLocks noGrp="1"/>
          </p:cNvSpPr>
          <p:nvPr>
            <p:ph type="title"/>
          </p:nvPr>
        </p:nvSpPr>
        <p:spPr>
          <a:xfrm>
            <a:off x="123721" y="286222"/>
            <a:ext cx="7368709" cy="461665"/>
          </a:xfrm>
        </p:spPr>
        <p:txBody>
          <a:bodyPr/>
          <a:lstStyle/>
          <a:p>
            <a:r>
              <a:rPr lang="en-GB" dirty="0" smtClean="0"/>
              <a:t>Photo</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852936"/>
            <a:ext cx="2804358"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822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lvl="0" indent="0" algn="ctr">
              <a:buNone/>
            </a:pPr>
            <a:r>
              <a:rPr lang="en-US" sz="4800" dirty="0" smtClean="0">
                <a:solidFill>
                  <a:srgbClr val="007C85"/>
                </a:solidFill>
              </a:rPr>
              <a:t>What to do by 25 May 2018</a:t>
            </a:r>
          </a:p>
          <a:p>
            <a:pPr marL="0" lvl="0" indent="0" algn="ctr">
              <a:buNone/>
            </a:pPr>
            <a:endParaRPr lang="nl-BE" sz="4800" dirty="0" smtClean="0">
              <a:solidFill>
                <a:srgbClr val="007C85"/>
              </a:solidFill>
            </a:endParaRPr>
          </a:p>
          <a:p>
            <a:pPr marL="0" lvl="0" indent="0" algn="ctr">
              <a:buNone/>
            </a:pPr>
            <a:endParaRPr lang="nl-BE" sz="4800" dirty="0">
              <a:solidFill>
                <a:srgbClr val="007C85"/>
              </a:solidFill>
            </a:endParaRPr>
          </a:p>
          <a:p>
            <a:pPr marL="0" lvl="0" indent="0" algn="ctr">
              <a:buNone/>
            </a:pPr>
            <a:endParaRPr lang="nl-BE" dirty="0"/>
          </a:p>
        </p:txBody>
      </p:sp>
      <p:sp>
        <p:nvSpPr>
          <p:cNvPr id="3" name="Tijdelijke aanduiding voor dianummer 2"/>
          <p:cNvSpPr>
            <a:spLocks noGrp="1"/>
          </p:cNvSpPr>
          <p:nvPr>
            <p:ph type="sldNum" sz="quarter" idx="12"/>
          </p:nvPr>
        </p:nvSpPr>
        <p:spPr/>
        <p:txBody>
          <a:bodyPr/>
          <a:lstStyle/>
          <a:p>
            <a:fld id="{5B6A1C65-676E-B748-98CF-E4159F270AE5}" type="slidenum">
              <a:rPr lang="en-US" smtClean="0">
                <a:solidFill>
                  <a:prstClr val="white"/>
                </a:solidFill>
              </a:rPr>
              <a:pPr/>
              <a:t>32</a:t>
            </a:fld>
            <a:endParaRPr lang="en-US" dirty="0">
              <a:solidFill>
                <a:prstClr val="white"/>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2939318"/>
            <a:ext cx="4829175" cy="321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560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3721" y="1124744"/>
            <a:ext cx="8795992" cy="5038289"/>
          </a:xfrm>
        </p:spPr>
        <p:txBody>
          <a:bodyPr>
            <a:normAutofit fontScale="92500" lnSpcReduction="20000"/>
          </a:bodyPr>
          <a:lstStyle/>
          <a:p>
            <a:r>
              <a:rPr lang="en-GB" dirty="0" smtClean="0">
                <a:solidFill>
                  <a:schemeClr val="tx1">
                    <a:lumMod val="75000"/>
                    <a:lumOff val="25000"/>
                  </a:schemeClr>
                </a:solidFill>
              </a:rPr>
              <a:t>Awareness and audit</a:t>
            </a:r>
          </a:p>
          <a:p>
            <a:pPr marL="0"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Data protection team and data protection officer</a:t>
            </a:r>
          </a:p>
          <a:p>
            <a:pPr marL="0" indent="0">
              <a:buNone/>
            </a:pPr>
            <a:endParaRPr lang="en-GB" dirty="0" smtClean="0">
              <a:solidFill>
                <a:schemeClr val="tx1">
                  <a:lumMod val="75000"/>
                  <a:lumOff val="25000"/>
                </a:schemeClr>
              </a:solidFill>
            </a:endParaRPr>
          </a:p>
          <a:p>
            <a:r>
              <a:rPr lang="en-GB" altLang="nl-BE" dirty="0" smtClean="0">
                <a:solidFill>
                  <a:schemeClr val="tx1">
                    <a:lumMod val="75000"/>
                    <a:lumOff val="25000"/>
                  </a:schemeClr>
                </a:solidFill>
              </a:rPr>
              <a:t>Data register </a:t>
            </a:r>
          </a:p>
          <a:p>
            <a:pPr marL="0" indent="0">
              <a:buNone/>
            </a:pPr>
            <a:endParaRPr lang="en-GB" altLang="nl-BE" dirty="0" smtClean="0">
              <a:solidFill>
                <a:schemeClr val="tx1">
                  <a:lumMod val="75000"/>
                  <a:lumOff val="25000"/>
                </a:schemeClr>
              </a:solidFill>
            </a:endParaRPr>
          </a:p>
          <a:p>
            <a:r>
              <a:rPr lang="en-GB" altLang="nl-BE" dirty="0" smtClean="0">
                <a:solidFill>
                  <a:schemeClr val="tx1">
                    <a:lumMod val="75000"/>
                    <a:lumOff val="25000"/>
                  </a:schemeClr>
                </a:solidFill>
              </a:rPr>
              <a:t>Privacy policy</a:t>
            </a:r>
          </a:p>
          <a:p>
            <a:pPr marL="0" indent="0">
              <a:buNone/>
            </a:pPr>
            <a:endParaRPr lang="en-GB" altLang="nl-BE" dirty="0" smtClean="0">
              <a:solidFill>
                <a:schemeClr val="tx1">
                  <a:lumMod val="75000"/>
                  <a:lumOff val="25000"/>
                </a:schemeClr>
              </a:solidFill>
            </a:endParaRPr>
          </a:p>
          <a:p>
            <a:r>
              <a:rPr lang="en-GB" dirty="0" smtClean="0">
                <a:solidFill>
                  <a:schemeClr val="tx1">
                    <a:lumMod val="75000"/>
                    <a:lumOff val="25000"/>
                  </a:schemeClr>
                </a:solidFill>
              </a:rPr>
              <a:t>Lawful ground, consent, children</a:t>
            </a:r>
          </a:p>
          <a:p>
            <a:pPr marL="0"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Technical measures </a:t>
            </a:r>
          </a:p>
          <a:p>
            <a:pPr marL="0"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Mandatory notification data breach </a:t>
            </a:r>
          </a:p>
          <a:p>
            <a:endParaRPr lang="en-GB" altLang="nl-BE" dirty="0" smtClean="0">
              <a:solidFill>
                <a:schemeClr val="tx1">
                  <a:lumMod val="75000"/>
                  <a:lumOff val="25000"/>
                </a:schemeClr>
              </a:solidFill>
            </a:endParaRPr>
          </a:p>
          <a:p>
            <a:r>
              <a:rPr lang="en-GB" altLang="nl-BE" dirty="0" smtClean="0">
                <a:solidFill>
                  <a:schemeClr val="tx1">
                    <a:lumMod val="75000"/>
                    <a:lumOff val="25000"/>
                  </a:schemeClr>
                </a:solidFill>
              </a:rPr>
              <a:t>Pm notification of Privacy commission abolished</a:t>
            </a:r>
          </a:p>
          <a:p>
            <a:endParaRPr lang="en-GB" dirty="0">
              <a:solidFill>
                <a:schemeClr val="tx1">
                  <a:lumMod val="75000"/>
                  <a:lumOff val="25000"/>
                </a:schemeClr>
              </a:solidFill>
            </a:endParaRP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33</a:t>
            </a:fld>
            <a:endParaRPr lang="en-GB" dirty="0">
              <a:solidFill>
                <a:prstClr val="white"/>
              </a:solidFill>
            </a:endParaRPr>
          </a:p>
        </p:txBody>
      </p:sp>
      <p:sp>
        <p:nvSpPr>
          <p:cNvPr id="4" name="Titel 3"/>
          <p:cNvSpPr>
            <a:spLocks noGrp="1"/>
          </p:cNvSpPr>
          <p:nvPr>
            <p:ph type="title"/>
          </p:nvPr>
        </p:nvSpPr>
        <p:spPr>
          <a:xfrm>
            <a:off x="123721" y="286222"/>
            <a:ext cx="7368709" cy="847253"/>
          </a:xfrm>
        </p:spPr>
        <p:txBody>
          <a:bodyPr/>
          <a:lstStyle/>
          <a:p>
            <a:pPr lvl="0"/>
            <a:r>
              <a:rPr lang="en-GB" dirty="0" smtClean="0"/>
              <a:t>Overview</a:t>
            </a:r>
            <a:br>
              <a:rPr lang="en-GB" dirty="0" smtClean="0"/>
            </a:br>
            <a:endParaRPr lang="en-GB" dirty="0"/>
          </a:p>
        </p:txBody>
      </p:sp>
    </p:spTree>
    <p:extLst>
      <p:ext uri="{BB962C8B-B14F-4D97-AF65-F5344CB8AC3E}">
        <p14:creationId xmlns:p14="http://schemas.microsoft.com/office/powerpoint/2010/main" val="500905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3721" y="1130600"/>
            <a:ext cx="8795992" cy="5089583"/>
          </a:xfrm>
        </p:spPr>
        <p:txBody>
          <a:bodyPr>
            <a:normAutofit/>
          </a:bodyPr>
          <a:lstStyle/>
          <a:p>
            <a:endParaRPr lang="en-GB" dirty="0" smtClean="0">
              <a:solidFill>
                <a:schemeClr val="tx1">
                  <a:lumMod val="75000"/>
                  <a:lumOff val="25000"/>
                </a:schemeClr>
              </a:solidFill>
            </a:endParaRPr>
          </a:p>
          <a:p>
            <a:r>
              <a:rPr lang="en-GB" dirty="0" smtClean="0">
                <a:solidFill>
                  <a:schemeClr val="tx1">
                    <a:lumMod val="75000"/>
                    <a:lumOff val="25000"/>
                  </a:schemeClr>
                </a:solidFill>
              </a:rPr>
              <a:t>Inform </a:t>
            </a:r>
            <a:r>
              <a:rPr lang="en-GB" dirty="0">
                <a:solidFill>
                  <a:schemeClr val="tx1">
                    <a:lumMod val="75000"/>
                    <a:lumOff val="25000"/>
                  </a:schemeClr>
                </a:solidFill>
              </a:rPr>
              <a:t>key people, policy </a:t>
            </a:r>
            <a:r>
              <a:rPr lang="en-GB" dirty="0" smtClean="0">
                <a:solidFill>
                  <a:schemeClr val="tx1">
                    <a:lumMod val="75000"/>
                    <a:lumOff val="25000"/>
                  </a:schemeClr>
                </a:solidFill>
              </a:rPr>
              <a:t>makers and employees </a:t>
            </a:r>
          </a:p>
          <a:p>
            <a:endParaRPr lang="en-GB" dirty="0" smtClean="0">
              <a:solidFill>
                <a:schemeClr val="tx1">
                  <a:lumMod val="75000"/>
                  <a:lumOff val="25000"/>
                </a:schemeClr>
              </a:solidFill>
            </a:endParaRPr>
          </a:p>
          <a:p>
            <a:r>
              <a:rPr lang="en-GB" dirty="0" smtClean="0">
                <a:solidFill>
                  <a:schemeClr val="tx1">
                    <a:lumMod val="75000"/>
                    <a:lumOff val="25000"/>
                  </a:schemeClr>
                </a:solidFill>
              </a:rPr>
              <a:t>Audit</a:t>
            </a:r>
          </a:p>
          <a:p>
            <a:pPr lvl="1"/>
            <a:r>
              <a:rPr lang="en-GB" b="1" dirty="0" smtClean="0">
                <a:solidFill>
                  <a:srgbClr val="007C85"/>
                </a:solidFill>
              </a:rPr>
              <a:t>!</a:t>
            </a:r>
            <a:r>
              <a:rPr lang="en-GB" b="1" dirty="0" smtClean="0">
                <a:solidFill>
                  <a:schemeClr val="tx1">
                    <a:lumMod val="75000"/>
                    <a:lumOff val="25000"/>
                  </a:schemeClr>
                </a:solidFill>
              </a:rPr>
              <a:t> </a:t>
            </a:r>
            <a:r>
              <a:rPr lang="en-GB" dirty="0">
                <a:solidFill>
                  <a:schemeClr val="tx1">
                    <a:lumMod val="75000"/>
                    <a:lumOff val="25000"/>
                  </a:schemeClr>
                </a:solidFill>
              </a:rPr>
              <a:t>Visual parameters </a:t>
            </a:r>
            <a:r>
              <a:rPr lang="en-GB" dirty="0" smtClean="0">
                <a:solidFill>
                  <a:schemeClr val="tx1">
                    <a:lumMod val="75000"/>
                    <a:lumOff val="25000"/>
                  </a:schemeClr>
                </a:solidFill>
              </a:rPr>
              <a:t>and evolution, e.g. sheets, charts…</a:t>
            </a:r>
          </a:p>
          <a:p>
            <a:pPr lvl="1"/>
            <a:r>
              <a:rPr lang="en-GB" dirty="0" smtClean="0">
                <a:solidFill>
                  <a:schemeClr val="tx1">
                    <a:lumMod val="75000"/>
                    <a:lumOff val="25000"/>
                  </a:schemeClr>
                </a:solidFill>
              </a:rPr>
              <a:t>Which personal data?</a:t>
            </a:r>
          </a:p>
          <a:p>
            <a:pPr lvl="1"/>
            <a:r>
              <a:rPr lang="en-GB" dirty="0" smtClean="0">
                <a:solidFill>
                  <a:schemeClr val="tx1">
                    <a:lumMod val="75000"/>
                    <a:lumOff val="25000"/>
                  </a:schemeClr>
                </a:solidFill>
              </a:rPr>
              <a:t>How </a:t>
            </a:r>
            <a:r>
              <a:rPr lang="en-GB" dirty="0">
                <a:solidFill>
                  <a:schemeClr val="tx1">
                    <a:lumMod val="75000"/>
                    <a:lumOff val="25000"/>
                  </a:schemeClr>
                </a:solidFill>
              </a:rPr>
              <a:t>obtained</a:t>
            </a:r>
            <a:r>
              <a:rPr lang="en-GB" dirty="0" smtClean="0">
                <a:solidFill>
                  <a:schemeClr val="tx1">
                    <a:lumMod val="75000"/>
                    <a:lumOff val="25000"/>
                  </a:schemeClr>
                </a:solidFill>
              </a:rPr>
              <a:t>? (data subject or third party?)</a:t>
            </a:r>
          </a:p>
          <a:p>
            <a:pPr lvl="1"/>
            <a:r>
              <a:rPr lang="en-GB" dirty="0">
                <a:solidFill>
                  <a:schemeClr val="tx1">
                    <a:lumMod val="75000"/>
                    <a:lumOff val="25000"/>
                  </a:schemeClr>
                </a:solidFill>
              </a:rPr>
              <a:t>Lawful ground</a:t>
            </a:r>
            <a:r>
              <a:rPr lang="en-GB" dirty="0" smtClean="0">
                <a:solidFill>
                  <a:schemeClr val="tx1">
                    <a:lumMod val="75000"/>
                    <a:lumOff val="25000"/>
                  </a:schemeClr>
                </a:solidFill>
              </a:rPr>
              <a:t>? (active consent? Initial purpose contract?)</a:t>
            </a:r>
          </a:p>
          <a:p>
            <a:pPr lvl="1"/>
            <a:r>
              <a:rPr lang="en-GB" dirty="0" smtClean="0">
                <a:solidFill>
                  <a:schemeClr val="tx1">
                    <a:lumMod val="75000"/>
                    <a:lumOff val="25000"/>
                  </a:schemeClr>
                </a:solidFill>
              </a:rPr>
              <a:t>Retention period?</a:t>
            </a:r>
          </a:p>
          <a:p>
            <a:pPr lvl="1"/>
            <a:r>
              <a:rPr lang="en-GB" dirty="0" smtClean="0">
                <a:solidFill>
                  <a:schemeClr val="tx1">
                    <a:lumMod val="75000"/>
                    <a:lumOff val="25000"/>
                  </a:schemeClr>
                </a:solidFill>
              </a:rPr>
              <a:t>Transfer to third parties?</a:t>
            </a:r>
          </a:p>
          <a:p>
            <a:pPr lvl="1"/>
            <a:r>
              <a:rPr lang="en-GB" dirty="0" smtClean="0">
                <a:solidFill>
                  <a:schemeClr val="tx1">
                    <a:lumMod val="75000"/>
                    <a:lumOff val="25000"/>
                  </a:schemeClr>
                </a:solidFill>
              </a:rPr>
              <a:t>Direct marketing?</a:t>
            </a:r>
          </a:p>
          <a:p>
            <a:pPr lvl="1"/>
            <a:r>
              <a:rPr lang="en-GB" dirty="0" smtClean="0">
                <a:solidFill>
                  <a:schemeClr val="tx1">
                    <a:lumMod val="75000"/>
                    <a:lumOff val="25000"/>
                  </a:schemeClr>
                </a:solidFill>
              </a:rPr>
              <a:t>Up-to-date?</a:t>
            </a:r>
          </a:p>
          <a:p>
            <a:pPr lvl="1"/>
            <a:r>
              <a:rPr lang="en-GB" dirty="0" smtClean="0">
                <a:solidFill>
                  <a:schemeClr val="tx1">
                    <a:lumMod val="75000"/>
                    <a:lumOff val="25000"/>
                  </a:schemeClr>
                </a:solidFill>
              </a:rPr>
              <a:t>Technical aspects </a:t>
            </a:r>
          </a:p>
          <a:p>
            <a:pPr lvl="1"/>
            <a:endParaRPr lang="en-GB" dirty="0" smtClean="0">
              <a:solidFill>
                <a:schemeClr val="tx1">
                  <a:lumMod val="75000"/>
                  <a:lumOff val="25000"/>
                </a:schemeClr>
              </a:solidFill>
            </a:endParaRPr>
          </a:p>
          <a:p>
            <a:pPr marL="457200" lvl="1" indent="0">
              <a:buNone/>
            </a:pPr>
            <a:endParaRPr lang="en-GB" dirty="0" smtClean="0">
              <a:solidFill>
                <a:schemeClr val="tx1">
                  <a:lumMod val="65000"/>
                  <a:lumOff val="35000"/>
                </a:schemeClr>
              </a:solidFill>
            </a:endParaRPr>
          </a:p>
          <a:p>
            <a:pPr lvl="1"/>
            <a:endParaRPr lang="en-GB" dirty="0">
              <a:solidFill>
                <a:schemeClr val="tx1">
                  <a:lumMod val="65000"/>
                  <a:lumOff val="35000"/>
                </a:schemeClr>
              </a:solidFill>
            </a:endParaRP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34</a:t>
            </a:fld>
            <a:endParaRPr lang="en-GB" dirty="0">
              <a:solidFill>
                <a:prstClr val="white"/>
              </a:solidFill>
            </a:endParaRPr>
          </a:p>
        </p:txBody>
      </p:sp>
      <p:sp>
        <p:nvSpPr>
          <p:cNvPr id="4" name="Titel 3"/>
          <p:cNvSpPr>
            <a:spLocks noGrp="1"/>
          </p:cNvSpPr>
          <p:nvPr>
            <p:ph type="title"/>
          </p:nvPr>
        </p:nvSpPr>
        <p:spPr>
          <a:xfrm>
            <a:off x="123721" y="286222"/>
            <a:ext cx="7368709" cy="461665"/>
          </a:xfrm>
        </p:spPr>
        <p:txBody>
          <a:bodyPr/>
          <a:lstStyle/>
          <a:p>
            <a:r>
              <a:rPr lang="en-GB" dirty="0" smtClean="0"/>
              <a:t>Awareness and audit</a:t>
            </a:r>
            <a:endParaRPr lang="en-GB" dirty="0"/>
          </a:p>
        </p:txBody>
      </p:sp>
    </p:spTree>
    <p:extLst>
      <p:ext uri="{BB962C8B-B14F-4D97-AF65-F5344CB8AC3E}">
        <p14:creationId xmlns:p14="http://schemas.microsoft.com/office/powerpoint/2010/main" val="82895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endParaRPr lang="en-GB" dirty="0" smtClean="0">
              <a:solidFill>
                <a:schemeClr val="tx1">
                  <a:lumMod val="75000"/>
                  <a:lumOff val="25000"/>
                </a:schemeClr>
              </a:solidFill>
            </a:endParaRPr>
          </a:p>
          <a:p>
            <a:r>
              <a:rPr lang="en-GB" dirty="0" smtClean="0">
                <a:solidFill>
                  <a:schemeClr val="tx1">
                    <a:lumMod val="75000"/>
                    <a:lumOff val="25000"/>
                  </a:schemeClr>
                </a:solidFill>
              </a:rPr>
              <a:t>Compiling a data protection team</a:t>
            </a:r>
          </a:p>
          <a:p>
            <a:pPr marL="0"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DPO (if necessary):</a:t>
            </a:r>
          </a:p>
          <a:p>
            <a:pPr marL="0" indent="0">
              <a:buNone/>
            </a:pPr>
            <a:endParaRPr lang="en-GB" dirty="0" smtClean="0">
              <a:solidFill>
                <a:schemeClr val="tx1">
                  <a:lumMod val="75000"/>
                  <a:lumOff val="25000"/>
                </a:schemeClr>
              </a:solidFill>
            </a:endParaRPr>
          </a:p>
          <a:p>
            <a:pPr lvl="1"/>
            <a:r>
              <a:rPr lang="en-GB" dirty="0" smtClean="0">
                <a:solidFill>
                  <a:schemeClr val="tx1">
                    <a:lumMod val="75000"/>
                    <a:lumOff val="25000"/>
                  </a:schemeClr>
                </a:solidFill>
              </a:rPr>
              <a:t>Public authority</a:t>
            </a:r>
          </a:p>
          <a:p>
            <a:pPr marL="457200" lvl="1" indent="0">
              <a:buNone/>
            </a:pPr>
            <a:endParaRPr lang="en-GB" dirty="0" smtClean="0">
              <a:solidFill>
                <a:schemeClr val="tx1">
                  <a:lumMod val="75000"/>
                  <a:lumOff val="25000"/>
                </a:schemeClr>
              </a:solidFill>
            </a:endParaRPr>
          </a:p>
          <a:p>
            <a:pPr lvl="1"/>
            <a:r>
              <a:rPr lang="en-GB" dirty="0" smtClean="0">
                <a:solidFill>
                  <a:schemeClr val="tx1">
                    <a:lumMod val="75000"/>
                    <a:lumOff val="25000"/>
                  </a:schemeClr>
                </a:solidFill>
              </a:rPr>
              <a:t>Processing that requires regular and systematic monitoring on a large scale</a:t>
            </a:r>
          </a:p>
          <a:p>
            <a:pPr lvl="1"/>
            <a:endParaRPr lang="en-GB" dirty="0" smtClean="0">
              <a:solidFill>
                <a:schemeClr val="tx1">
                  <a:lumMod val="75000"/>
                  <a:lumOff val="25000"/>
                </a:schemeClr>
              </a:solidFill>
            </a:endParaRPr>
          </a:p>
          <a:p>
            <a:pPr lvl="1"/>
            <a:r>
              <a:rPr lang="en-GB" dirty="0" smtClean="0">
                <a:solidFill>
                  <a:schemeClr val="tx1">
                    <a:lumMod val="75000"/>
                    <a:lumOff val="25000"/>
                  </a:schemeClr>
                </a:solidFill>
              </a:rPr>
              <a:t>Mainly sensitive data / data relating to criminal convictions and offences</a:t>
            </a:r>
          </a:p>
          <a:p>
            <a:pPr lvl="1"/>
            <a:endParaRPr lang="en-GB" dirty="0" smtClean="0">
              <a:solidFill>
                <a:schemeClr val="tx1">
                  <a:lumMod val="75000"/>
                  <a:lumOff val="25000"/>
                </a:schemeClr>
              </a:solidFill>
            </a:endParaRPr>
          </a:p>
          <a:p>
            <a:pPr lvl="1"/>
            <a:r>
              <a:rPr lang="en-GB" dirty="0" smtClean="0">
                <a:solidFill>
                  <a:schemeClr val="tx1">
                    <a:lumMod val="75000"/>
                    <a:lumOff val="25000"/>
                  </a:schemeClr>
                </a:solidFill>
              </a:rPr>
              <a:t>Intern / extern: independent</a:t>
            </a: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35</a:t>
            </a:fld>
            <a:endParaRPr lang="en-GB" dirty="0">
              <a:solidFill>
                <a:prstClr val="white"/>
              </a:solidFill>
            </a:endParaRPr>
          </a:p>
        </p:txBody>
      </p:sp>
      <p:sp>
        <p:nvSpPr>
          <p:cNvPr id="4" name="Titel 3"/>
          <p:cNvSpPr>
            <a:spLocks noGrp="1"/>
          </p:cNvSpPr>
          <p:nvPr>
            <p:ph type="title"/>
          </p:nvPr>
        </p:nvSpPr>
        <p:spPr>
          <a:xfrm>
            <a:off x="123721" y="286222"/>
            <a:ext cx="7368709" cy="461665"/>
          </a:xfrm>
        </p:spPr>
        <p:txBody>
          <a:bodyPr/>
          <a:lstStyle/>
          <a:p>
            <a:r>
              <a:rPr lang="en-GB" dirty="0" smtClean="0"/>
              <a:t>Data protection team and DPO</a:t>
            </a:r>
            <a:endParaRPr lang="en-GB" dirty="0"/>
          </a:p>
        </p:txBody>
      </p:sp>
    </p:spTree>
    <p:extLst>
      <p:ext uri="{BB962C8B-B14F-4D97-AF65-F5344CB8AC3E}">
        <p14:creationId xmlns:p14="http://schemas.microsoft.com/office/powerpoint/2010/main" val="2773782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3721" y="1216325"/>
            <a:ext cx="8795992" cy="5089583"/>
          </a:xfrm>
        </p:spPr>
        <p:txBody>
          <a:bodyPr>
            <a:normAutofit/>
          </a:bodyPr>
          <a:lstStyle/>
          <a:p>
            <a:r>
              <a:rPr lang="en-GB" dirty="0" smtClean="0">
                <a:solidFill>
                  <a:schemeClr val="tx1">
                    <a:lumMod val="75000"/>
                    <a:lumOff val="25000"/>
                  </a:schemeClr>
                </a:solidFill>
              </a:rPr>
              <a:t>Which personal data?</a:t>
            </a:r>
          </a:p>
          <a:p>
            <a:r>
              <a:rPr lang="en-GB" dirty="0" smtClean="0">
                <a:solidFill>
                  <a:schemeClr val="tx1">
                    <a:lumMod val="75000"/>
                    <a:lumOff val="25000"/>
                  </a:schemeClr>
                </a:solidFill>
              </a:rPr>
              <a:t>Where collected from? </a:t>
            </a:r>
          </a:p>
          <a:p>
            <a:r>
              <a:rPr lang="en-GB" dirty="0" smtClean="0">
                <a:solidFill>
                  <a:schemeClr val="tx1">
                    <a:lumMod val="75000"/>
                    <a:lumOff val="25000"/>
                  </a:schemeClr>
                </a:solidFill>
              </a:rPr>
              <a:t>Shared with whom?</a:t>
            </a:r>
          </a:p>
          <a:p>
            <a:r>
              <a:rPr lang="en-GB" dirty="0" smtClean="0">
                <a:solidFill>
                  <a:schemeClr val="tx1">
                    <a:lumMod val="75000"/>
                    <a:lumOff val="25000"/>
                  </a:schemeClr>
                </a:solidFill>
              </a:rPr>
              <a:t>Protected how?</a:t>
            </a:r>
          </a:p>
          <a:p>
            <a:r>
              <a:rPr lang="en-GB" dirty="0" smtClean="0">
                <a:solidFill>
                  <a:schemeClr val="tx1">
                    <a:lumMod val="75000"/>
                    <a:lumOff val="25000"/>
                  </a:schemeClr>
                </a:solidFill>
              </a:rPr>
              <a:t>Purpose?</a:t>
            </a:r>
          </a:p>
          <a:p>
            <a:pPr marL="0"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In writing and electronic</a:t>
            </a:r>
          </a:p>
          <a:p>
            <a:pPr marL="0"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Not mandatory for enterprises &lt; 250 employees, unless:</a:t>
            </a:r>
          </a:p>
          <a:p>
            <a:pPr marL="0" indent="0">
              <a:buNone/>
            </a:pPr>
            <a:endParaRPr lang="en-GB" dirty="0" smtClean="0">
              <a:solidFill>
                <a:schemeClr val="tx1">
                  <a:lumMod val="75000"/>
                  <a:lumOff val="25000"/>
                </a:schemeClr>
              </a:solidFill>
            </a:endParaRPr>
          </a:p>
          <a:p>
            <a:pPr lvl="1"/>
            <a:r>
              <a:rPr lang="en-GB" dirty="0" smtClean="0">
                <a:solidFill>
                  <a:schemeClr val="tx1">
                    <a:lumMod val="75000"/>
                    <a:lumOff val="25000"/>
                  </a:schemeClr>
                </a:solidFill>
              </a:rPr>
              <a:t>Not occasional</a:t>
            </a:r>
          </a:p>
          <a:p>
            <a:pPr lvl="1"/>
            <a:r>
              <a:rPr lang="en-GB" dirty="0" smtClean="0">
                <a:solidFill>
                  <a:schemeClr val="tx1">
                    <a:lumMod val="75000"/>
                    <a:lumOff val="25000"/>
                  </a:schemeClr>
                </a:solidFill>
              </a:rPr>
              <a:t>Processing of sensitive data (hospitals)</a:t>
            </a:r>
          </a:p>
          <a:p>
            <a:pPr lvl="1"/>
            <a:r>
              <a:rPr lang="en-GB" dirty="0" smtClean="0">
                <a:solidFill>
                  <a:schemeClr val="tx1">
                    <a:lumMod val="75000"/>
                    <a:lumOff val="25000"/>
                  </a:schemeClr>
                </a:solidFill>
              </a:rPr>
              <a:t>Risks to the rights and freedoms of data subjects (broad)</a:t>
            </a: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36</a:t>
            </a:fld>
            <a:endParaRPr lang="en-GB" dirty="0">
              <a:solidFill>
                <a:prstClr val="white"/>
              </a:solidFill>
            </a:endParaRPr>
          </a:p>
        </p:txBody>
      </p:sp>
      <p:sp>
        <p:nvSpPr>
          <p:cNvPr id="4" name="Titel 3"/>
          <p:cNvSpPr>
            <a:spLocks noGrp="1"/>
          </p:cNvSpPr>
          <p:nvPr>
            <p:ph type="title"/>
          </p:nvPr>
        </p:nvSpPr>
        <p:spPr/>
        <p:txBody>
          <a:bodyPr/>
          <a:lstStyle/>
          <a:p>
            <a:r>
              <a:rPr lang="en-GB" dirty="0" smtClean="0"/>
              <a:t>Data register</a:t>
            </a:r>
            <a:endParaRPr lang="en-GB" dirty="0"/>
          </a:p>
        </p:txBody>
      </p:sp>
    </p:spTree>
    <p:extLst>
      <p:ext uri="{BB962C8B-B14F-4D97-AF65-F5344CB8AC3E}">
        <p14:creationId xmlns:p14="http://schemas.microsoft.com/office/powerpoint/2010/main" val="69141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en-GB" b="1" dirty="0" smtClean="0">
                <a:solidFill>
                  <a:srgbClr val="007C85"/>
                </a:solidFill>
              </a:rPr>
              <a:t>New!</a:t>
            </a:r>
            <a:r>
              <a:rPr lang="en-GB" b="1" dirty="0" smtClean="0">
                <a:solidFill>
                  <a:schemeClr val="tx1">
                    <a:lumMod val="75000"/>
                    <a:lumOff val="25000"/>
                  </a:schemeClr>
                </a:solidFill>
              </a:rPr>
              <a:t> </a:t>
            </a:r>
            <a:r>
              <a:rPr lang="en-GB" dirty="0" smtClean="0">
                <a:solidFill>
                  <a:schemeClr val="tx1">
                    <a:lumMod val="75000"/>
                    <a:lumOff val="25000"/>
                  </a:schemeClr>
                </a:solidFill>
              </a:rPr>
              <a:t>Determining risks and security level</a:t>
            </a:r>
          </a:p>
          <a:p>
            <a:pPr marL="0" indent="0">
              <a:buNone/>
            </a:pPr>
            <a:endParaRPr lang="en-GB" dirty="0" smtClean="0">
              <a:solidFill>
                <a:schemeClr val="tx1">
                  <a:lumMod val="75000"/>
                  <a:lumOff val="25000"/>
                </a:schemeClr>
              </a:solidFill>
            </a:endParaRPr>
          </a:p>
          <a:p>
            <a:r>
              <a:rPr lang="en-GB" dirty="0" smtClean="0">
                <a:solidFill>
                  <a:schemeClr val="tx1">
                    <a:lumMod val="75000"/>
                    <a:lumOff val="25000"/>
                  </a:schemeClr>
                </a:solidFill>
              </a:rPr>
              <a:t>Tips: </a:t>
            </a:r>
          </a:p>
          <a:p>
            <a:pPr marL="0" indent="0">
              <a:buNone/>
            </a:pPr>
            <a:endParaRPr lang="en-GB" dirty="0" smtClean="0">
              <a:solidFill>
                <a:schemeClr val="tx1">
                  <a:lumMod val="75000"/>
                  <a:lumOff val="25000"/>
                </a:schemeClr>
              </a:solidFill>
            </a:endParaRPr>
          </a:p>
          <a:p>
            <a:pPr lvl="1"/>
            <a:r>
              <a:rPr lang="en-GB" dirty="0" err="1" smtClean="0">
                <a:solidFill>
                  <a:schemeClr val="tx1">
                    <a:lumMod val="75000"/>
                    <a:lumOff val="25000"/>
                  </a:schemeClr>
                </a:solidFill>
              </a:rPr>
              <a:t>Pseudonymisation</a:t>
            </a:r>
            <a:r>
              <a:rPr lang="en-GB" dirty="0" smtClean="0">
                <a:solidFill>
                  <a:schemeClr val="tx1">
                    <a:lumMod val="75000"/>
                    <a:lumOff val="25000"/>
                  </a:schemeClr>
                </a:solidFill>
              </a:rPr>
              <a:t> </a:t>
            </a:r>
          </a:p>
          <a:p>
            <a:pPr lvl="1"/>
            <a:r>
              <a:rPr lang="en-GB" dirty="0" smtClean="0">
                <a:solidFill>
                  <a:schemeClr val="tx1">
                    <a:lumMod val="75000"/>
                    <a:lumOff val="25000"/>
                  </a:schemeClr>
                </a:solidFill>
              </a:rPr>
              <a:t>Anti-virus, firewall, pass word, log out</a:t>
            </a:r>
          </a:p>
          <a:p>
            <a:pPr lvl="1"/>
            <a:r>
              <a:rPr lang="en-GB" dirty="0" smtClean="0">
                <a:solidFill>
                  <a:schemeClr val="tx1">
                    <a:lumMod val="75000"/>
                    <a:lumOff val="25000"/>
                  </a:schemeClr>
                </a:solidFill>
              </a:rPr>
              <a:t>Attention with the cloud (server location)</a:t>
            </a:r>
          </a:p>
          <a:p>
            <a:pPr lvl="1"/>
            <a:r>
              <a:rPr lang="en-GB" dirty="0" smtClean="0">
                <a:solidFill>
                  <a:schemeClr val="tx1">
                    <a:lumMod val="75000"/>
                    <a:lumOff val="25000"/>
                  </a:schemeClr>
                </a:solidFill>
              </a:rPr>
              <a:t>Confidentiality and guarantees with ICT providers</a:t>
            </a:r>
          </a:p>
          <a:p>
            <a:pPr lvl="1"/>
            <a:r>
              <a:rPr lang="en-GB" dirty="0" smtClean="0">
                <a:solidFill>
                  <a:schemeClr val="tx1">
                    <a:lumMod val="75000"/>
                    <a:lumOff val="25000"/>
                  </a:schemeClr>
                </a:solidFill>
              </a:rPr>
              <a:t>Physical security (closing)</a:t>
            </a:r>
          </a:p>
          <a:p>
            <a:pPr marL="457200" lvl="1" indent="0">
              <a:buNone/>
            </a:pPr>
            <a:endParaRPr lang="en-GB" dirty="0" smtClean="0">
              <a:solidFill>
                <a:schemeClr val="tx1">
                  <a:lumMod val="75000"/>
                  <a:lumOff val="25000"/>
                </a:schemeClr>
              </a:solidFill>
            </a:endParaRPr>
          </a:p>
          <a:p>
            <a:r>
              <a:rPr lang="en-GB" b="1" dirty="0" smtClean="0">
                <a:solidFill>
                  <a:srgbClr val="007C85"/>
                </a:solidFill>
              </a:rPr>
              <a:t>New!</a:t>
            </a:r>
            <a:r>
              <a:rPr lang="en-GB" b="1" dirty="0" smtClean="0">
                <a:solidFill>
                  <a:schemeClr val="tx1">
                    <a:lumMod val="75000"/>
                    <a:lumOff val="25000"/>
                  </a:schemeClr>
                </a:solidFill>
              </a:rPr>
              <a:t> </a:t>
            </a:r>
            <a:r>
              <a:rPr lang="en-GB" dirty="0" smtClean="0">
                <a:solidFill>
                  <a:schemeClr val="tx1">
                    <a:lumMod val="75000"/>
                    <a:lumOff val="25000"/>
                  </a:schemeClr>
                </a:solidFill>
              </a:rPr>
              <a:t>Notification of breach within 72 h after awareness</a:t>
            </a:r>
          </a:p>
          <a:p>
            <a:pPr marL="0" indent="0">
              <a:buNone/>
            </a:pPr>
            <a:endParaRPr lang="en-GB" dirty="0" smtClean="0">
              <a:solidFill>
                <a:schemeClr val="tx1">
                  <a:lumMod val="75000"/>
                  <a:lumOff val="25000"/>
                </a:schemeClr>
              </a:solidFill>
            </a:endParaRPr>
          </a:p>
          <a:p>
            <a:pPr lvl="1"/>
            <a:r>
              <a:rPr lang="en-GB" dirty="0" smtClean="0">
                <a:solidFill>
                  <a:schemeClr val="tx1">
                    <a:lumMod val="75000"/>
                    <a:lumOff val="25000"/>
                  </a:schemeClr>
                </a:solidFill>
              </a:rPr>
              <a:t>To </a:t>
            </a:r>
            <a:r>
              <a:rPr lang="en-GB" dirty="0">
                <a:solidFill>
                  <a:schemeClr val="tx1">
                    <a:lumMod val="75000"/>
                    <a:lumOff val="25000"/>
                  </a:schemeClr>
                </a:solidFill>
              </a:rPr>
              <a:t>Privacy commission 	</a:t>
            </a:r>
          </a:p>
          <a:p>
            <a:pPr lvl="1"/>
            <a:r>
              <a:rPr lang="en-GB" dirty="0" smtClean="0">
                <a:solidFill>
                  <a:schemeClr val="tx1">
                    <a:lumMod val="75000"/>
                    <a:lumOff val="25000"/>
                  </a:schemeClr>
                </a:solidFill>
              </a:rPr>
              <a:t>To </a:t>
            </a:r>
            <a:r>
              <a:rPr lang="en-GB" dirty="0">
                <a:solidFill>
                  <a:schemeClr val="tx1">
                    <a:lumMod val="75000"/>
                    <a:lumOff val="25000"/>
                  </a:schemeClr>
                </a:solidFill>
              </a:rPr>
              <a:t>data subject in case of high risk</a:t>
            </a:r>
          </a:p>
          <a:p>
            <a:pPr marL="457200" lvl="1" indent="0">
              <a:buNone/>
            </a:pPr>
            <a:endParaRPr lang="en-GB" dirty="0" smtClean="0">
              <a:solidFill>
                <a:schemeClr val="tx1">
                  <a:lumMod val="75000"/>
                  <a:lumOff val="25000"/>
                </a:schemeClr>
              </a:solidFill>
            </a:endParaRP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37</a:t>
            </a:fld>
            <a:endParaRPr lang="en-GB" dirty="0">
              <a:solidFill>
                <a:prstClr val="white"/>
              </a:solidFill>
            </a:endParaRPr>
          </a:p>
        </p:txBody>
      </p:sp>
      <p:sp>
        <p:nvSpPr>
          <p:cNvPr id="4" name="Titel 3"/>
          <p:cNvSpPr>
            <a:spLocks noGrp="1"/>
          </p:cNvSpPr>
          <p:nvPr>
            <p:ph type="title"/>
          </p:nvPr>
        </p:nvSpPr>
        <p:spPr>
          <a:xfrm>
            <a:off x="123721" y="286222"/>
            <a:ext cx="7368709" cy="461665"/>
          </a:xfrm>
        </p:spPr>
        <p:txBody>
          <a:bodyPr/>
          <a:lstStyle/>
          <a:p>
            <a:r>
              <a:rPr lang="en-GB" dirty="0" smtClean="0"/>
              <a:t>Technical security and data breach notification</a:t>
            </a:r>
            <a:endParaRPr lang="en-GB" dirty="0"/>
          </a:p>
        </p:txBody>
      </p:sp>
    </p:spTree>
    <p:extLst>
      <p:ext uri="{BB962C8B-B14F-4D97-AF65-F5344CB8AC3E}">
        <p14:creationId xmlns:p14="http://schemas.microsoft.com/office/powerpoint/2010/main" val="1879577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lgn="ctr">
              <a:buNone/>
            </a:pPr>
            <a:r>
              <a:rPr lang="en-GB" sz="2400" dirty="0" smtClean="0">
                <a:solidFill>
                  <a:srgbClr val="007C85"/>
                </a:solidFill>
              </a:rPr>
              <a:t>Thank you for your attention</a:t>
            </a:r>
          </a:p>
          <a:p>
            <a:pPr marL="0" indent="0" algn="ctr">
              <a:buNone/>
            </a:pPr>
            <a:r>
              <a:rPr lang="en-GB" sz="2400" dirty="0" smtClean="0">
                <a:solidFill>
                  <a:srgbClr val="007C85"/>
                </a:solidFill>
              </a:rPr>
              <a:t>Questions?</a:t>
            </a:r>
            <a:endParaRPr lang="en-GB" sz="2400" dirty="0">
              <a:solidFill>
                <a:srgbClr val="007C85"/>
              </a:solidFill>
            </a:endParaRP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solidFill>
                  <a:prstClr val="white"/>
                </a:solidFill>
              </a:rPr>
              <a:pPr/>
              <a:t>38</a:t>
            </a:fld>
            <a:endParaRPr lang="en-GB" dirty="0">
              <a:solidFill>
                <a:prstClr val="white"/>
              </a:solidFill>
            </a:endParaRPr>
          </a:p>
        </p:txBody>
      </p:sp>
      <p:pic>
        <p:nvPicPr>
          <p:cNvPr id="4" name="Picture 2" descr="http://www.curia.be/images/cur_sarah_vandenbrande.jpg?crc=4057971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852935"/>
            <a:ext cx="2562225" cy="166687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683568" y="4653136"/>
            <a:ext cx="4572000" cy="830997"/>
          </a:xfrm>
          <a:prstGeom prst="rect">
            <a:avLst/>
          </a:prstGeom>
        </p:spPr>
        <p:txBody>
          <a:bodyPr>
            <a:spAutoFit/>
          </a:bodyPr>
          <a:lstStyle/>
          <a:p>
            <a:pPr defTabSz="457200"/>
            <a:r>
              <a:rPr lang="en-GB" sz="1600" dirty="0" smtClean="0">
                <a:solidFill>
                  <a:schemeClr val="tx1">
                    <a:lumMod val="75000"/>
                    <a:lumOff val="25000"/>
                  </a:schemeClr>
                </a:solidFill>
                <a:latin typeface="Arial" panose="020B0604020202020204" pitchFamily="34" charset="0"/>
                <a:cs typeface="Arial" panose="020B0604020202020204" pitchFamily="34" charset="0"/>
              </a:rPr>
              <a:t>Sarah van den Brande</a:t>
            </a:r>
          </a:p>
          <a:p>
            <a:pPr defTabSz="457200"/>
            <a:endParaRPr lang="en-GB" sz="1600" dirty="0" smtClean="0">
              <a:solidFill>
                <a:prstClr val="black"/>
              </a:solidFill>
              <a:latin typeface="Arial" panose="020B0604020202020204" pitchFamily="34" charset="0"/>
              <a:cs typeface="Arial" panose="020B0604020202020204" pitchFamily="34" charset="0"/>
              <a:hlinkClick r:id="rId4"/>
            </a:endParaRPr>
          </a:p>
          <a:p>
            <a:pPr defTabSz="457200"/>
            <a:r>
              <a:rPr lang="en-GB" sz="1600" dirty="0" smtClean="0">
                <a:solidFill>
                  <a:prstClr val="black"/>
                </a:solidFill>
                <a:latin typeface="Arial" panose="020B0604020202020204" pitchFamily="34" charset="0"/>
                <a:cs typeface="Arial" panose="020B0604020202020204" pitchFamily="34" charset="0"/>
                <a:hlinkClick r:id="rId4"/>
              </a:rPr>
              <a:t>sarah.vandenbrande@curia.be</a:t>
            </a:r>
            <a:r>
              <a:rPr lang="en-GB" sz="1600" dirty="0" smtClean="0">
                <a:solidFill>
                  <a:prstClr val="black"/>
                </a:solidFill>
                <a:latin typeface="Arial" panose="020B0604020202020204" pitchFamily="34" charset="0"/>
                <a:cs typeface="Arial" panose="020B0604020202020204" pitchFamily="34" charset="0"/>
              </a:rPr>
              <a:t> </a:t>
            </a:r>
            <a:endParaRPr lang="en-GB" sz="1600" dirty="0">
              <a:solidFill>
                <a:prstClr val="black"/>
              </a:solidFill>
              <a:latin typeface="Arial" panose="020B0604020202020204" pitchFamily="34" charset="0"/>
              <a:cs typeface="Arial" panose="020B0604020202020204" pitchFamily="34" charset="0"/>
            </a:endParaRPr>
          </a:p>
        </p:txBody>
      </p:sp>
      <p:sp>
        <p:nvSpPr>
          <p:cNvPr id="6" name="Tekstvak 5"/>
          <p:cNvSpPr txBox="1"/>
          <p:nvPr/>
        </p:nvSpPr>
        <p:spPr>
          <a:xfrm>
            <a:off x="5063764" y="4671519"/>
            <a:ext cx="3225800" cy="830997"/>
          </a:xfrm>
          <a:prstGeom prst="rect">
            <a:avLst/>
          </a:prstGeom>
          <a:noFill/>
        </p:spPr>
        <p:txBody>
          <a:bodyPr wrap="square" rtlCol="0">
            <a:spAutoFit/>
          </a:bodyPr>
          <a:lstStyle/>
          <a:p>
            <a:pPr defTabSz="457200"/>
            <a:r>
              <a:rPr lang="en-GB" sz="1600" dirty="0" smtClean="0">
                <a:solidFill>
                  <a:schemeClr val="tx1">
                    <a:lumMod val="75000"/>
                    <a:lumOff val="25000"/>
                  </a:schemeClr>
                </a:solidFill>
                <a:latin typeface="Arial" panose="020B0604020202020204" pitchFamily="34" charset="0"/>
                <a:cs typeface="Arial" panose="020B0604020202020204" pitchFamily="34" charset="0"/>
              </a:rPr>
              <a:t>Sarah Verschaeve</a:t>
            </a:r>
          </a:p>
          <a:p>
            <a:pPr defTabSz="457200"/>
            <a:endParaRPr lang="en-GB" sz="1600" dirty="0" smtClean="0">
              <a:solidFill>
                <a:prstClr val="black"/>
              </a:solidFill>
              <a:latin typeface="Arial" panose="020B0604020202020204" pitchFamily="34" charset="0"/>
              <a:cs typeface="Arial" panose="020B0604020202020204" pitchFamily="34" charset="0"/>
              <a:hlinkClick r:id="rId4"/>
            </a:endParaRPr>
          </a:p>
          <a:p>
            <a:pPr defTabSz="457200"/>
            <a:r>
              <a:rPr lang="en-GB" sz="1600" dirty="0" smtClean="0">
                <a:solidFill>
                  <a:prstClr val="black">
                    <a:lumMod val="75000"/>
                    <a:lumOff val="25000"/>
                  </a:prstClr>
                </a:solidFill>
                <a:latin typeface="Arial" panose="020B0604020202020204" pitchFamily="34" charset="0"/>
                <a:cs typeface="Arial" panose="020B0604020202020204" pitchFamily="34" charset="0"/>
                <a:hlinkClick r:id="rId4"/>
              </a:rPr>
              <a:t>sarah.verschaeve@curia.be</a:t>
            </a:r>
            <a:r>
              <a:rPr lang="en-GB" sz="1600" dirty="0" smtClean="0">
                <a:solidFill>
                  <a:prstClr val="black"/>
                </a:solidFill>
                <a:latin typeface="Arial" panose="020B0604020202020204" pitchFamily="34" charset="0"/>
                <a:cs typeface="Arial" panose="020B0604020202020204" pitchFamily="34" charset="0"/>
              </a:rPr>
              <a:t> </a:t>
            </a:r>
            <a:endParaRPr lang="en-GB" sz="1600" dirty="0">
              <a:solidFill>
                <a:prstClr val="black"/>
              </a:solidFill>
              <a:latin typeface="Arial" panose="020B0604020202020204" pitchFamily="34" charset="0"/>
              <a:cs typeface="Arial" panose="020B0604020202020204" pitchFamily="34" charset="0"/>
            </a:endParaRPr>
          </a:p>
        </p:txBody>
      </p:sp>
      <p:pic>
        <p:nvPicPr>
          <p:cNvPr id="7" name="Picture 6" descr="http://www.curia.be/images/cur_sarah_verschaev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764" y="2852305"/>
            <a:ext cx="2563200" cy="166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1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0074" y="292927"/>
            <a:ext cx="8234998" cy="830997"/>
          </a:xfrm>
        </p:spPr>
        <p:txBody>
          <a:bodyPr/>
          <a:lstStyle/>
          <a:p>
            <a:r>
              <a:rPr lang="en-GB" altLang="nl-BE" dirty="0" smtClean="0"/>
              <a:t>1. a) Current legal framework: careful with </a:t>
            </a:r>
            <a:br>
              <a:rPr lang="en-GB" altLang="nl-BE" dirty="0" smtClean="0"/>
            </a:br>
            <a:r>
              <a:rPr lang="en-GB" altLang="nl-BE" dirty="0" smtClean="0"/>
              <a:t>commercial activities</a:t>
            </a:r>
            <a:endParaRPr lang="en-GB" altLang="nl-BE" b="1" dirty="0" smtClean="0"/>
          </a:p>
        </p:txBody>
      </p:sp>
      <p:sp>
        <p:nvSpPr>
          <p:cNvPr id="4099" name="Content Placeholder 2"/>
          <p:cNvSpPr>
            <a:spLocks noGrp="1"/>
          </p:cNvSpPr>
          <p:nvPr>
            <p:ph idx="1"/>
          </p:nvPr>
        </p:nvSpPr>
        <p:spPr>
          <a:xfrm>
            <a:off x="120073" y="1047565"/>
            <a:ext cx="8924606" cy="5388143"/>
          </a:xfrm>
        </p:spPr>
        <p:txBody>
          <a:bodyPr>
            <a:normAutofit/>
          </a:bodyPr>
          <a:lstStyle/>
          <a:p>
            <a:pPr>
              <a:lnSpc>
                <a:spcPts val="3000"/>
              </a:lnSpc>
              <a:spcBef>
                <a:spcPts val="600"/>
              </a:spcBef>
              <a:defRPr/>
            </a:pPr>
            <a:endParaRPr lang="en-GB" altLang="nl-BE" dirty="0" smtClean="0"/>
          </a:p>
          <a:p>
            <a:pPr>
              <a:lnSpc>
                <a:spcPts val="3000"/>
              </a:lnSpc>
              <a:spcBef>
                <a:spcPts val="600"/>
              </a:spcBef>
              <a:defRPr/>
            </a:pPr>
            <a:r>
              <a:rPr lang="en-GB" altLang="nl-BE" dirty="0" smtClean="0"/>
              <a:t>Text of the NPO-Law (art. 46 </a:t>
            </a:r>
            <a:r>
              <a:rPr lang="en-GB" altLang="nl-BE" i="1" dirty="0" err="1" smtClean="0"/>
              <a:t>juncto</a:t>
            </a:r>
            <a:r>
              <a:rPr lang="en-GB" altLang="nl-BE" dirty="0" smtClean="0"/>
              <a:t> art. 1 NPO-Law):</a:t>
            </a:r>
          </a:p>
          <a:p>
            <a:pPr lvl="1">
              <a:lnSpc>
                <a:spcPts val="3000"/>
              </a:lnSpc>
              <a:spcBef>
                <a:spcPts val="600"/>
              </a:spcBef>
              <a:defRPr/>
            </a:pPr>
            <a:r>
              <a:rPr lang="en-GB" altLang="nl-BE" dirty="0" smtClean="0"/>
              <a:t>Prohibition on commercial activities</a:t>
            </a:r>
          </a:p>
          <a:p>
            <a:pPr marL="342900" lvl="1" indent="-342900">
              <a:lnSpc>
                <a:spcPts val="3000"/>
              </a:lnSpc>
              <a:buFont typeface="Arial"/>
              <a:buChar char="•"/>
              <a:defRPr/>
            </a:pPr>
            <a:r>
              <a:rPr lang="en-GB" altLang="nl-BE" dirty="0" smtClean="0"/>
              <a:t>Interpretation of the NPO-Law:</a:t>
            </a:r>
          </a:p>
          <a:p>
            <a:pPr lvl="1">
              <a:lnSpc>
                <a:spcPts val="3000"/>
              </a:lnSpc>
              <a:defRPr/>
            </a:pPr>
            <a:r>
              <a:rPr lang="en-GB" altLang="nl-BE" dirty="0" smtClean="0"/>
              <a:t>Tolerance for secondary commercial activities</a:t>
            </a:r>
          </a:p>
          <a:p>
            <a:pPr lvl="1">
              <a:lnSpc>
                <a:spcPts val="3000"/>
              </a:lnSpc>
              <a:defRPr/>
            </a:pPr>
            <a:r>
              <a:rPr lang="en-GB" altLang="nl-BE" dirty="0" smtClean="0"/>
              <a:t>Stretch on commercial activities</a:t>
            </a:r>
          </a:p>
          <a:p>
            <a:pPr marL="342900" lvl="1" indent="-342900">
              <a:lnSpc>
                <a:spcPts val="3000"/>
              </a:lnSpc>
              <a:buFont typeface="Arial"/>
              <a:buChar char="•"/>
              <a:defRPr/>
            </a:pPr>
            <a:r>
              <a:rPr lang="en-GB" altLang="nl-BE" dirty="0" smtClean="0"/>
              <a:t>Different criteria to determine secondary character</a:t>
            </a:r>
          </a:p>
          <a:p>
            <a:pPr marL="342900" lvl="1" indent="-342900">
              <a:lnSpc>
                <a:spcPts val="3000"/>
              </a:lnSpc>
              <a:buFont typeface="Arial"/>
              <a:buChar char="•"/>
              <a:defRPr/>
            </a:pPr>
            <a:r>
              <a:rPr lang="en-GB" altLang="nl-BE" dirty="0" smtClean="0"/>
              <a:t>Potential risks</a:t>
            </a:r>
          </a:p>
          <a:p>
            <a:pPr marL="342900" lvl="1" indent="-342900">
              <a:lnSpc>
                <a:spcPts val="3000"/>
              </a:lnSpc>
              <a:buFont typeface="Arial"/>
              <a:buChar char="•"/>
              <a:defRPr/>
            </a:pPr>
            <a:r>
              <a:rPr lang="en-GB" altLang="nl-BE" dirty="0" smtClean="0"/>
              <a:t>How to reduce the risks?</a:t>
            </a:r>
          </a:p>
          <a:p>
            <a:pPr marL="1371600" lvl="3" indent="0">
              <a:lnSpc>
                <a:spcPts val="3000"/>
              </a:lnSpc>
              <a:spcBef>
                <a:spcPts val="600"/>
              </a:spcBef>
              <a:buClr>
                <a:srgbClr val="007C85"/>
              </a:buClr>
              <a:buNone/>
              <a:defRPr/>
            </a:pPr>
            <a:endParaRPr lang="en-GB" altLang="nl-BE" sz="2000" dirty="0" smtClean="0"/>
          </a:p>
        </p:txBody>
      </p:sp>
      <p:sp>
        <p:nvSpPr>
          <p:cNvPr id="4100" name="Slide Number Placeholder 3"/>
          <p:cNvSpPr>
            <a:spLocks noGrp="1"/>
          </p:cNvSpPr>
          <p:nvPr>
            <p:ph type="sldNum" sz="quarter" idx="4294967295"/>
          </p:nvPr>
        </p:nvSpPr>
        <p:spPr bwMode="auto">
          <a:xfrm>
            <a:off x="8257308" y="6435708"/>
            <a:ext cx="78737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Blip>
                <a:blip r:embed="rId2"/>
              </a:buBlip>
              <a:defRPr sz="2800">
                <a:solidFill>
                  <a:srgbClr val="6E6E6E"/>
                </a:solidFill>
                <a:latin typeface="Verdana" pitchFamily="34" charset="0"/>
              </a:defRPr>
            </a:lvl1pPr>
            <a:lvl2pPr marL="742950" indent="-285750" eaLnBrk="0" hangingPunct="0">
              <a:spcBef>
                <a:spcPct val="20000"/>
              </a:spcBef>
              <a:buBlip>
                <a:blip r:embed="rId3"/>
              </a:buBlip>
              <a:defRPr sz="2400">
                <a:solidFill>
                  <a:srgbClr val="944794"/>
                </a:solidFill>
                <a:latin typeface="Verdana" pitchFamily="34" charset="0"/>
              </a:defRPr>
            </a:lvl2pPr>
            <a:lvl3pPr marL="1143000" indent="-228600" eaLnBrk="0" hangingPunct="0">
              <a:spcBef>
                <a:spcPct val="20000"/>
              </a:spcBef>
              <a:buBlip>
                <a:blip r:embed="rId3"/>
              </a:buBlip>
              <a:defRPr sz="2000">
                <a:solidFill>
                  <a:srgbClr val="6E6E6E"/>
                </a:solidFill>
                <a:latin typeface="Verdana" pitchFamily="34" charset="0"/>
              </a:defRPr>
            </a:lvl3pPr>
            <a:lvl4pPr marL="1600200" indent="-228600" eaLnBrk="0" hangingPunct="0">
              <a:spcBef>
                <a:spcPct val="20000"/>
              </a:spcBef>
              <a:buBlip>
                <a:blip r:embed="rId3"/>
              </a:buBlip>
              <a:defRPr>
                <a:solidFill>
                  <a:srgbClr val="944794"/>
                </a:solidFill>
                <a:latin typeface="Verdana" pitchFamily="34" charset="0"/>
              </a:defRPr>
            </a:lvl4pPr>
            <a:lvl5pPr marL="2057400" indent="-228600" eaLnBrk="0" hangingPunct="0">
              <a:spcBef>
                <a:spcPct val="20000"/>
              </a:spcBef>
              <a:buFont typeface="Arial" charset="0"/>
              <a:defRPr sz="1600">
                <a:solidFill>
                  <a:srgbClr val="6E6E6E"/>
                </a:solidFill>
                <a:latin typeface="Verdana" pitchFamily="34" charset="0"/>
              </a:defRPr>
            </a:lvl5pPr>
            <a:lvl6pPr marL="2514600" indent="-228600" eaLnBrk="0" fontAlgn="base" hangingPunct="0">
              <a:spcBef>
                <a:spcPct val="20000"/>
              </a:spcBef>
              <a:spcAft>
                <a:spcPct val="0"/>
              </a:spcAft>
              <a:buFont typeface="Arial" charset="0"/>
              <a:defRPr sz="1600">
                <a:solidFill>
                  <a:srgbClr val="6E6E6E"/>
                </a:solidFill>
                <a:latin typeface="Verdana" pitchFamily="34" charset="0"/>
              </a:defRPr>
            </a:lvl6pPr>
            <a:lvl7pPr marL="2971800" indent="-228600" eaLnBrk="0" fontAlgn="base" hangingPunct="0">
              <a:spcBef>
                <a:spcPct val="20000"/>
              </a:spcBef>
              <a:spcAft>
                <a:spcPct val="0"/>
              </a:spcAft>
              <a:buFont typeface="Arial" charset="0"/>
              <a:defRPr sz="1600">
                <a:solidFill>
                  <a:srgbClr val="6E6E6E"/>
                </a:solidFill>
                <a:latin typeface="Verdana" pitchFamily="34" charset="0"/>
              </a:defRPr>
            </a:lvl7pPr>
            <a:lvl8pPr marL="3429000" indent="-228600" eaLnBrk="0" fontAlgn="base" hangingPunct="0">
              <a:spcBef>
                <a:spcPct val="20000"/>
              </a:spcBef>
              <a:spcAft>
                <a:spcPct val="0"/>
              </a:spcAft>
              <a:buFont typeface="Arial" charset="0"/>
              <a:defRPr sz="1600">
                <a:solidFill>
                  <a:srgbClr val="6E6E6E"/>
                </a:solidFill>
                <a:latin typeface="Verdana" pitchFamily="34" charset="0"/>
              </a:defRPr>
            </a:lvl8pPr>
            <a:lvl9pPr marL="3886200" indent="-228600" eaLnBrk="0" fontAlgn="base" hangingPunct="0">
              <a:spcBef>
                <a:spcPct val="20000"/>
              </a:spcBef>
              <a:spcAft>
                <a:spcPct val="0"/>
              </a:spcAft>
              <a:buFont typeface="Arial" charset="0"/>
              <a:defRPr sz="1600">
                <a:solidFill>
                  <a:srgbClr val="6E6E6E"/>
                </a:solidFill>
                <a:latin typeface="Verdana" pitchFamily="34" charset="0"/>
              </a:defRPr>
            </a:lvl9pPr>
          </a:lstStyle>
          <a:p>
            <a:pPr algn="r" eaLnBrk="1" hangingPunct="1">
              <a:spcBef>
                <a:spcPct val="0"/>
              </a:spcBef>
              <a:buFontTx/>
              <a:buNone/>
            </a:pPr>
            <a:fld id="{822DB931-E914-40C3-BD06-E927B3CA8079}" type="slidenum">
              <a:rPr lang="en-GB" altLang="nl-BE" sz="900" smtClean="0">
                <a:solidFill>
                  <a:schemeClr val="bg1"/>
                </a:solidFill>
                <a:latin typeface="Arial" panose="020B0604020202020204" pitchFamily="34" charset="0"/>
                <a:cs typeface="Arial" panose="020B0604020202020204" pitchFamily="34" charset="0"/>
              </a:rPr>
              <a:pPr algn="r" eaLnBrk="1" hangingPunct="1">
                <a:spcBef>
                  <a:spcPct val="0"/>
                </a:spcBef>
                <a:buFontTx/>
                <a:buNone/>
              </a:pPr>
              <a:t>4</a:t>
            </a:fld>
            <a:endParaRPr lang="en-GB" altLang="nl-BE"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710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0074" y="292927"/>
            <a:ext cx="8234998" cy="830997"/>
          </a:xfrm>
        </p:spPr>
        <p:txBody>
          <a:bodyPr/>
          <a:lstStyle/>
          <a:p>
            <a:r>
              <a:rPr lang="en-GB" altLang="nl-BE" dirty="0" smtClean="0"/>
              <a:t>1. a) Current legal framework: directors’</a:t>
            </a:r>
            <a:br>
              <a:rPr lang="en-GB" altLang="nl-BE" dirty="0" smtClean="0"/>
            </a:br>
            <a:r>
              <a:rPr lang="en-GB" altLang="nl-BE" dirty="0" smtClean="0"/>
              <a:t>liability</a:t>
            </a:r>
            <a:endParaRPr lang="en-GB" altLang="nl-BE" b="1" dirty="0" smtClean="0"/>
          </a:p>
        </p:txBody>
      </p:sp>
      <p:sp>
        <p:nvSpPr>
          <p:cNvPr id="4099" name="Content Placeholder 2"/>
          <p:cNvSpPr>
            <a:spLocks noGrp="1"/>
          </p:cNvSpPr>
          <p:nvPr>
            <p:ph idx="1"/>
          </p:nvPr>
        </p:nvSpPr>
        <p:spPr>
          <a:xfrm>
            <a:off x="120073" y="979055"/>
            <a:ext cx="8924606" cy="5456653"/>
          </a:xfrm>
        </p:spPr>
        <p:txBody>
          <a:bodyPr>
            <a:normAutofit/>
          </a:bodyPr>
          <a:lstStyle/>
          <a:p>
            <a:pPr>
              <a:lnSpc>
                <a:spcPts val="3000"/>
              </a:lnSpc>
              <a:spcBef>
                <a:spcPts val="600"/>
              </a:spcBef>
              <a:defRPr/>
            </a:pPr>
            <a:endParaRPr lang="en-GB" altLang="nl-BE" dirty="0" smtClean="0"/>
          </a:p>
          <a:p>
            <a:pPr>
              <a:lnSpc>
                <a:spcPts val="3000"/>
              </a:lnSpc>
              <a:spcBef>
                <a:spcPts val="600"/>
              </a:spcBef>
              <a:defRPr/>
            </a:pPr>
            <a:r>
              <a:rPr lang="en-GB" altLang="nl-BE" dirty="0" smtClean="0"/>
              <a:t>No specific rules in NPO-Law</a:t>
            </a:r>
          </a:p>
          <a:p>
            <a:pPr>
              <a:lnSpc>
                <a:spcPts val="3000"/>
              </a:lnSpc>
              <a:spcBef>
                <a:spcPts val="600"/>
              </a:spcBef>
              <a:defRPr/>
            </a:pPr>
            <a:r>
              <a:rPr lang="en-GB" altLang="nl-BE" dirty="0" smtClean="0"/>
              <a:t>Civil law:</a:t>
            </a:r>
          </a:p>
          <a:p>
            <a:pPr lvl="1">
              <a:lnSpc>
                <a:spcPts val="3000"/>
              </a:lnSpc>
              <a:defRPr/>
            </a:pPr>
            <a:r>
              <a:rPr lang="en-GB" altLang="nl-BE" dirty="0" smtClean="0"/>
              <a:t>Internal liability: agency theory</a:t>
            </a:r>
          </a:p>
          <a:p>
            <a:pPr lvl="1">
              <a:lnSpc>
                <a:spcPts val="3000"/>
              </a:lnSpc>
              <a:defRPr/>
            </a:pPr>
            <a:r>
              <a:rPr lang="en-GB" altLang="nl-BE" dirty="0" smtClean="0"/>
              <a:t>External liability in tort (art. 1382-1383 Civil Code)</a:t>
            </a:r>
          </a:p>
          <a:p>
            <a:pPr marL="342900" lvl="1" indent="-342900">
              <a:lnSpc>
                <a:spcPts val="3000"/>
              </a:lnSpc>
              <a:buFont typeface="Arial"/>
              <a:buChar char="•"/>
              <a:defRPr/>
            </a:pPr>
            <a:r>
              <a:rPr lang="en-GB" altLang="nl-BE" dirty="0" smtClean="0"/>
              <a:t>Individual liability</a:t>
            </a:r>
          </a:p>
          <a:p>
            <a:pPr marL="342900" lvl="1" indent="-342900">
              <a:lnSpc>
                <a:spcPts val="3000"/>
              </a:lnSpc>
              <a:buFont typeface="Arial"/>
              <a:buChar char="•"/>
              <a:defRPr/>
            </a:pPr>
            <a:r>
              <a:rPr lang="en-GB" altLang="nl-BE" dirty="0" smtClean="0"/>
              <a:t>Joint liability in case of repeated non-payment of VAT (art. 93 </a:t>
            </a:r>
            <a:r>
              <a:rPr lang="en-GB" altLang="nl-BE" dirty="0" err="1" smtClean="0"/>
              <a:t>undecies</a:t>
            </a:r>
            <a:r>
              <a:rPr lang="en-GB" altLang="nl-BE" dirty="0" smtClean="0"/>
              <a:t> C VAT Code) and withholding tax (art. 442 </a:t>
            </a:r>
            <a:r>
              <a:rPr lang="en-GB" altLang="nl-BE" dirty="0" err="1" smtClean="0"/>
              <a:t>quater</a:t>
            </a:r>
            <a:r>
              <a:rPr lang="en-GB" altLang="nl-BE" dirty="0" smtClean="0"/>
              <a:t> Income Tax Code)</a:t>
            </a:r>
          </a:p>
          <a:p>
            <a:pPr marL="342900" lvl="1" indent="-342900">
              <a:lnSpc>
                <a:spcPts val="3000"/>
              </a:lnSpc>
              <a:buFont typeface="Arial"/>
              <a:buChar char="•"/>
              <a:defRPr/>
            </a:pPr>
            <a:r>
              <a:rPr lang="en-GB" altLang="nl-BE" dirty="0" smtClean="0"/>
              <a:t>Prescription periods (art. 2262 </a:t>
            </a:r>
            <a:r>
              <a:rPr lang="en-GB" altLang="nl-BE" dirty="0" err="1" smtClean="0"/>
              <a:t>bis</a:t>
            </a:r>
            <a:r>
              <a:rPr lang="en-GB" altLang="nl-BE" dirty="0" smtClean="0"/>
              <a:t> Civil Code): </a:t>
            </a:r>
          </a:p>
          <a:p>
            <a:pPr marL="742950" lvl="2" indent="-342900">
              <a:lnSpc>
                <a:spcPts val="3000"/>
              </a:lnSpc>
              <a:buFont typeface="Arial"/>
              <a:buChar char="•"/>
              <a:defRPr/>
            </a:pPr>
            <a:r>
              <a:rPr lang="en-GB" altLang="nl-BE" dirty="0" smtClean="0"/>
              <a:t>Contractual liability: 10 years</a:t>
            </a:r>
          </a:p>
          <a:p>
            <a:pPr marL="742950" lvl="2" indent="-342900">
              <a:lnSpc>
                <a:spcPts val="3000"/>
              </a:lnSpc>
              <a:buFont typeface="Arial"/>
              <a:buChar char="•"/>
              <a:defRPr/>
            </a:pPr>
            <a:r>
              <a:rPr lang="en-GB" altLang="nl-BE" dirty="0" smtClean="0"/>
              <a:t>Non-contractual liability: 5 years / 20 years</a:t>
            </a:r>
            <a:endParaRPr lang="en-GB" altLang="nl-BE" dirty="0"/>
          </a:p>
        </p:txBody>
      </p:sp>
      <p:sp>
        <p:nvSpPr>
          <p:cNvPr id="4100" name="Slide Number Placeholder 3"/>
          <p:cNvSpPr>
            <a:spLocks noGrp="1"/>
          </p:cNvSpPr>
          <p:nvPr>
            <p:ph type="sldNum" sz="quarter" idx="4294967295"/>
          </p:nvPr>
        </p:nvSpPr>
        <p:spPr bwMode="auto">
          <a:xfrm>
            <a:off x="8257308" y="6435708"/>
            <a:ext cx="78737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Blip>
                <a:blip r:embed="rId2"/>
              </a:buBlip>
              <a:defRPr sz="2800">
                <a:solidFill>
                  <a:srgbClr val="6E6E6E"/>
                </a:solidFill>
                <a:latin typeface="Verdana" pitchFamily="34" charset="0"/>
              </a:defRPr>
            </a:lvl1pPr>
            <a:lvl2pPr marL="742950" indent="-285750" eaLnBrk="0" hangingPunct="0">
              <a:spcBef>
                <a:spcPct val="20000"/>
              </a:spcBef>
              <a:buBlip>
                <a:blip r:embed="rId3"/>
              </a:buBlip>
              <a:defRPr sz="2400">
                <a:solidFill>
                  <a:srgbClr val="944794"/>
                </a:solidFill>
                <a:latin typeface="Verdana" pitchFamily="34" charset="0"/>
              </a:defRPr>
            </a:lvl2pPr>
            <a:lvl3pPr marL="1143000" indent="-228600" eaLnBrk="0" hangingPunct="0">
              <a:spcBef>
                <a:spcPct val="20000"/>
              </a:spcBef>
              <a:buBlip>
                <a:blip r:embed="rId3"/>
              </a:buBlip>
              <a:defRPr sz="2000">
                <a:solidFill>
                  <a:srgbClr val="6E6E6E"/>
                </a:solidFill>
                <a:latin typeface="Verdana" pitchFamily="34" charset="0"/>
              </a:defRPr>
            </a:lvl3pPr>
            <a:lvl4pPr marL="1600200" indent="-228600" eaLnBrk="0" hangingPunct="0">
              <a:spcBef>
                <a:spcPct val="20000"/>
              </a:spcBef>
              <a:buBlip>
                <a:blip r:embed="rId3"/>
              </a:buBlip>
              <a:defRPr>
                <a:solidFill>
                  <a:srgbClr val="944794"/>
                </a:solidFill>
                <a:latin typeface="Verdana" pitchFamily="34" charset="0"/>
              </a:defRPr>
            </a:lvl4pPr>
            <a:lvl5pPr marL="2057400" indent="-228600" eaLnBrk="0" hangingPunct="0">
              <a:spcBef>
                <a:spcPct val="20000"/>
              </a:spcBef>
              <a:buFont typeface="Arial" charset="0"/>
              <a:defRPr sz="1600">
                <a:solidFill>
                  <a:srgbClr val="6E6E6E"/>
                </a:solidFill>
                <a:latin typeface="Verdana" pitchFamily="34" charset="0"/>
              </a:defRPr>
            </a:lvl5pPr>
            <a:lvl6pPr marL="2514600" indent="-228600" eaLnBrk="0" fontAlgn="base" hangingPunct="0">
              <a:spcBef>
                <a:spcPct val="20000"/>
              </a:spcBef>
              <a:spcAft>
                <a:spcPct val="0"/>
              </a:spcAft>
              <a:buFont typeface="Arial" charset="0"/>
              <a:defRPr sz="1600">
                <a:solidFill>
                  <a:srgbClr val="6E6E6E"/>
                </a:solidFill>
                <a:latin typeface="Verdana" pitchFamily="34" charset="0"/>
              </a:defRPr>
            </a:lvl6pPr>
            <a:lvl7pPr marL="2971800" indent="-228600" eaLnBrk="0" fontAlgn="base" hangingPunct="0">
              <a:spcBef>
                <a:spcPct val="20000"/>
              </a:spcBef>
              <a:spcAft>
                <a:spcPct val="0"/>
              </a:spcAft>
              <a:buFont typeface="Arial" charset="0"/>
              <a:defRPr sz="1600">
                <a:solidFill>
                  <a:srgbClr val="6E6E6E"/>
                </a:solidFill>
                <a:latin typeface="Verdana" pitchFamily="34" charset="0"/>
              </a:defRPr>
            </a:lvl7pPr>
            <a:lvl8pPr marL="3429000" indent="-228600" eaLnBrk="0" fontAlgn="base" hangingPunct="0">
              <a:spcBef>
                <a:spcPct val="20000"/>
              </a:spcBef>
              <a:spcAft>
                <a:spcPct val="0"/>
              </a:spcAft>
              <a:buFont typeface="Arial" charset="0"/>
              <a:defRPr sz="1600">
                <a:solidFill>
                  <a:srgbClr val="6E6E6E"/>
                </a:solidFill>
                <a:latin typeface="Verdana" pitchFamily="34" charset="0"/>
              </a:defRPr>
            </a:lvl8pPr>
            <a:lvl9pPr marL="3886200" indent="-228600" eaLnBrk="0" fontAlgn="base" hangingPunct="0">
              <a:spcBef>
                <a:spcPct val="20000"/>
              </a:spcBef>
              <a:spcAft>
                <a:spcPct val="0"/>
              </a:spcAft>
              <a:buFont typeface="Arial" charset="0"/>
              <a:defRPr sz="1600">
                <a:solidFill>
                  <a:srgbClr val="6E6E6E"/>
                </a:solidFill>
                <a:latin typeface="Verdana" pitchFamily="34" charset="0"/>
              </a:defRPr>
            </a:lvl9pPr>
          </a:lstStyle>
          <a:p>
            <a:pPr algn="r" eaLnBrk="1" hangingPunct="1">
              <a:spcBef>
                <a:spcPct val="0"/>
              </a:spcBef>
              <a:buFontTx/>
              <a:buNone/>
            </a:pPr>
            <a:fld id="{822DB931-E914-40C3-BD06-E927B3CA8079}" type="slidenum">
              <a:rPr lang="en-GB" altLang="nl-BE" sz="900" smtClean="0">
                <a:solidFill>
                  <a:schemeClr val="bg1"/>
                </a:solidFill>
                <a:latin typeface="Arial" panose="020B0604020202020204" pitchFamily="34" charset="0"/>
                <a:cs typeface="Arial" panose="020B0604020202020204" pitchFamily="34" charset="0"/>
              </a:rPr>
              <a:pPr algn="r" eaLnBrk="1" hangingPunct="1">
                <a:spcBef>
                  <a:spcPct val="0"/>
                </a:spcBef>
                <a:buFontTx/>
                <a:buNone/>
              </a:pPr>
              <a:t>5</a:t>
            </a:fld>
            <a:endParaRPr lang="en-GB" altLang="nl-BE"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710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0074" y="292927"/>
            <a:ext cx="8234998" cy="461665"/>
          </a:xfrm>
        </p:spPr>
        <p:txBody>
          <a:bodyPr/>
          <a:lstStyle/>
          <a:p>
            <a:r>
              <a:rPr lang="en-GB" altLang="nl-BE" dirty="0" smtClean="0"/>
              <a:t>1. a) Current legal framework: directors’ liability</a:t>
            </a:r>
            <a:endParaRPr lang="en-GB" altLang="nl-BE" b="1" dirty="0" smtClean="0"/>
          </a:p>
        </p:txBody>
      </p:sp>
      <p:sp>
        <p:nvSpPr>
          <p:cNvPr id="4099" name="Content Placeholder 2"/>
          <p:cNvSpPr>
            <a:spLocks noGrp="1"/>
          </p:cNvSpPr>
          <p:nvPr>
            <p:ph idx="1"/>
          </p:nvPr>
        </p:nvSpPr>
        <p:spPr>
          <a:xfrm>
            <a:off x="120073" y="979055"/>
            <a:ext cx="8924606" cy="5456653"/>
          </a:xfrm>
        </p:spPr>
        <p:txBody>
          <a:bodyPr>
            <a:normAutofit/>
          </a:bodyPr>
          <a:lstStyle/>
          <a:p>
            <a:pPr>
              <a:lnSpc>
                <a:spcPts val="3000"/>
              </a:lnSpc>
              <a:spcBef>
                <a:spcPts val="600"/>
              </a:spcBef>
              <a:defRPr/>
            </a:pPr>
            <a:r>
              <a:rPr lang="en-GB" altLang="nl-BE" dirty="0" smtClean="0"/>
              <a:t>Mechanisms to limit or cover the risk of personal liability</a:t>
            </a:r>
          </a:p>
          <a:p>
            <a:pPr lvl="1">
              <a:lnSpc>
                <a:spcPts val="3000"/>
              </a:lnSpc>
              <a:spcBef>
                <a:spcPts val="600"/>
              </a:spcBef>
              <a:defRPr/>
            </a:pPr>
            <a:r>
              <a:rPr lang="en-GB" altLang="nl-BE" dirty="0" smtClean="0"/>
              <a:t>Paper trail</a:t>
            </a:r>
          </a:p>
          <a:p>
            <a:pPr lvl="1">
              <a:lnSpc>
                <a:spcPts val="3000"/>
              </a:lnSpc>
              <a:spcBef>
                <a:spcPts val="600"/>
              </a:spcBef>
              <a:defRPr/>
            </a:pPr>
            <a:r>
              <a:rPr lang="en-GB" altLang="nl-BE" dirty="0" smtClean="0"/>
              <a:t>Execution of mandate as a legal entity?</a:t>
            </a:r>
          </a:p>
          <a:p>
            <a:pPr lvl="1">
              <a:lnSpc>
                <a:spcPts val="3000"/>
              </a:lnSpc>
              <a:spcBef>
                <a:spcPts val="600"/>
              </a:spcBef>
              <a:defRPr/>
            </a:pPr>
            <a:r>
              <a:rPr lang="en-GB" altLang="nl-BE" dirty="0" smtClean="0"/>
              <a:t>Hold harmless clause</a:t>
            </a:r>
          </a:p>
          <a:p>
            <a:pPr lvl="1">
              <a:lnSpc>
                <a:spcPts val="3000"/>
              </a:lnSpc>
              <a:spcBef>
                <a:spcPts val="600"/>
              </a:spcBef>
              <a:defRPr/>
            </a:pPr>
            <a:r>
              <a:rPr lang="en-GB" altLang="nl-BE" dirty="0" smtClean="0"/>
              <a:t>Insurance</a:t>
            </a:r>
          </a:p>
          <a:p>
            <a:pPr lvl="1">
              <a:lnSpc>
                <a:spcPts val="3000"/>
              </a:lnSpc>
              <a:spcBef>
                <a:spcPts val="600"/>
              </a:spcBef>
              <a:defRPr/>
            </a:pPr>
            <a:r>
              <a:rPr lang="en-GB" altLang="nl-BE" dirty="0" smtClean="0"/>
              <a:t>Etc.</a:t>
            </a:r>
          </a:p>
        </p:txBody>
      </p:sp>
      <p:sp>
        <p:nvSpPr>
          <p:cNvPr id="4100" name="Slide Number Placeholder 3"/>
          <p:cNvSpPr>
            <a:spLocks noGrp="1"/>
          </p:cNvSpPr>
          <p:nvPr>
            <p:ph type="sldNum" sz="quarter" idx="4294967295"/>
          </p:nvPr>
        </p:nvSpPr>
        <p:spPr bwMode="auto">
          <a:xfrm>
            <a:off x="8257308" y="6435708"/>
            <a:ext cx="78737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Blip>
                <a:blip r:embed="rId2"/>
              </a:buBlip>
              <a:defRPr sz="2800">
                <a:solidFill>
                  <a:srgbClr val="6E6E6E"/>
                </a:solidFill>
                <a:latin typeface="Verdana" pitchFamily="34" charset="0"/>
              </a:defRPr>
            </a:lvl1pPr>
            <a:lvl2pPr marL="742950" indent="-285750" eaLnBrk="0" hangingPunct="0">
              <a:spcBef>
                <a:spcPct val="20000"/>
              </a:spcBef>
              <a:buBlip>
                <a:blip r:embed="rId3"/>
              </a:buBlip>
              <a:defRPr sz="2400">
                <a:solidFill>
                  <a:srgbClr val="944794"/>
                </a:solidFill>
                <a:latin typeface="Verdana" pitchFamily="34" charset="0"/>
              </a:defRPr>
            </a:lvl2pPr>
            <a:lvl3pPr marL="1143000" indent="-228600" eaLnBrk="0" hangingPunct="0">
              <a:spcBef>
                <a:spcPct val="20000"/>
              </a:spcBef>
              <a:buBlip>
                <a:blip r:embed="rId3"/>
              </a:buBlip>
              <a:defRPr sz="2000">
                <a:solidFill>
                  <a:srgbClr val="6E6E6E"/>
                </a:solidFill>
                <a:latin typeface="Verdana" pitchFamily="34" charset="0"/>
              </a:defRPr>
            </a:lvl3pPr>
            <a:lvl4pPr marL="1600200" indent="-228600" eaLnBrk="0" hangingPunct="0">
              <a:spcBef>
                <a:spcPct val="20000"/>
              </a:spcBef>
              <a:buBlip>
                <a:blip r:embed="rId3"/>
              </a:buBlip>
              <a:defRPr>
                <a:solidFill>
                  <a:srgbClr val="944794"/>
                </a:solidFill>
                <a:latin typeface="Verdana" pitchFamily="34" charset="0"/>
              </a:defRPr>
            </a:lvl4pPr>
            <a:lvl5pPr marL="2057400" indent="-228600" eaLnBrk="0" hangingPunct="0">
              <a:spcBef>
                <a:spcPct val="20000"/>
              </a:spcBef>
              <a:buFont typeface="Arial" charset="0"/>
              <a:defRPr sz="1600">
                <a:solidFill>
                  <a:srgbClr val="6E6E6E"/>
                </a:solidFill>
                <a:latin typeface="Verdana" pitchFamily="34" charset="0"/>
              </a:defRPr>
            </a:lvl5pPr>
            <a:lvl6pPr marL="2514600" indent="-228600" eaLnBrk="0" fontAlgn="base" hangingPunct="0">
              <a:spcBef>
                <a:spcPct val="20000"/>
              </a:spcBef>
              <a:spcAft>
                <a:spcPct val="0"/>
              </a:spcAft>
              <a:buFont typeface="Arial" charset="0"/>
              <a:defRPr sz="1600">
                <a:solidFill>
                  <a:srgbClr val="6E6E6E"/>
                </a:solidFill>
                <a:latin typeface="Verdana" pitchFamily="34" charset="0"/>
              </a:defRPr>
            </a:lvl6pPr>
            <a:lvl7pPr marL="2971800" indent="-228600" eaLnBrk="0" fontAlgn="base" hangingPunct="0">
              <a:spcBef>
                <a:spcPct val="20000"/>
              </a:spcBef>
              <a:spcAft>
                <a:spcPct val="0"/>
              </a:spcAft>
              <a:buFont typeface="Arial" charset="0"/>
              <a:defRPr sz="1600">
                <a:solidFill>
                  <a:srgbClr val="6E6E6E"/>
                </a:solidFill>
                <a:latin typeface="Verdana" pitchFamily="34" charset="0"/>
              </a:defRPr>
            </a:lvl7pPr>
            <a:lvl8pPr marL="3429000" indent="-228600" eaLnBrk="0" fontAlgn="base" hangingPunct="0">
              <a:spcBef>
                <a:spcPct val="20000"/>
              </a:spcBef>
              <a:spcAft>
                <a:spcPct val="0"/>
              </a:spcAft>
              <a:buFont typeface="Arial" charset="0"/>
              <a:defRPr sz="1600">
                <a:solidFill>
                  <a:srgbClr val="6E6E6E"/>
                </a:solidFill>
                <a:latin typeface="Verdana" pitchFamily="34" charset="0"/>
              </a:defRPr>
            </a:lvl8pPr>
            <a:lvl9pPr marL="3886200" indent="-228600" eaLnBrk="0" fontAlgn="base" hangingPunct="0">
              <a:spcBef>
                <a:spcPct val="20000"/>
              </a:spcBef>
              <a:spcAft>
                <a:spcPct val="0"/>
              </a:spcAft>
              <a:buFont typeface="Arial" charset="0"/>
              <a:defRPr sz="1600">
                <a:solidFill>
                  <a:srgbClr val="6E6E6E"/>
                </a:solidFill>
                <a:latin typeface="Verdana" pitchFamily="34" charset="0"/>
              </a:defRPr>
            </a:lvl9pPr>
          </a:lstStyle>
          <a:p>
            <a:pPr algn="r" eaLnBrk="1" hangingPunct="1">
              <a:spcBef>
                <a:spcPct val="0"/>
              </a:spcBef>
              <a:buFontTx/>
              <a:buNone/>
            </a:pPr>
            <a:fld id="{822DB931-E914-40C3-BD06-E927B3CA8079}" type="slidenum">
              <a:rPr lang="en-GB" altLang="nl-BE" sz="900" smtClean="0">
                <a:solidFill>
                  <a:schemeClr val="bg1"/>
                </a:solidFill>
                <a:latin typeface="Arial" panose="020B0604020202020204" pitchFamily="34" charset="0"/>
                <a:cs typeface="Arial" panose="020B0604020202020204" pitchFamily="34" charset="0"/>
              </a:rPr>
              <a:pPr algn="r" eaLnBrk="1" hangingPunct="1">
                <a:spcBef>
                  <a:spcPct val="0"/>
                </a:spcBef>
                <a:buFontTx/>
                <a:buNone/>
              </a:pPr>
              <a:t>6</a:t>
            </a:fld>
            <a:endParaRPr lang="en-GB" altLang="nl-BE"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710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0074" y="292927"/>
            <a:ext cx="8234998" cy="461665"/>
          </a:xfrm>
        </p:spPr>
        <p:txBody>
          <a:bodyPr/>
          <a:lstStyle/>
          <a:p>
            <a:r>
              <a:rPr lang="en-GB" altLang="nl-BE" dirty="0" smtClean="0"/>
              <a:t>1. a) Current legal framework: directors’ liability</a:t>
            </a:r>
            <a:endParaRPr lang="en-GB" altLang="nl-BE" b="1" dirty="0" smtClean="0"/>
          </a:p>
        </p:txBody>
      </p:sp>
      <p:sp>
        <p:nvSpPr>
          <p:cNvPr id="4099" name="Content Placeholder 2"/>
          <p:cNvSpPr>
            <a:spLocks noGrp="1"/>
          </p:cNvSpPr>
          <p:nvPr>
            <p:ph idx="1"/>
          </p:nvPr>
        </p:nvSpPr>
        <p:spPr>
          <a:xfrm>
            <a:off x="120073" y="979055"/>
            <a:ext cx="8924606" cy="5456653"/>
          </a:xfrm>
        </p:spPr>
        <p:txBody>
          <a:bodyPr>
            <a:normAutofit/>
          </a:bodyPr>
          <a:lstStyle/>
          <a:p>
            <a:pPr>
              <a:lnSpc>
                <a:spcPts val="3000"/>
              </a:lnSpc>
              <a:spcBef>
                <a:spcPts val="600"/>
              </a:spcBef>
              <a:defRPr/>
            </a:pPr>
            <a:r>
              <a:rPr lang="en-GB" altLang="nl-BE" dirty="0" smtClean="0"/>
              <a:t>Mechanisms to limit or cover the risk of personal liability</a:t>
            </a:r>
          </a:p>
          <a:p>
            <a:pPr lvl="1">
              <a:lnSpc>
                <a:spcPts val="3000"/>
              </a:lnSpc>
              <a:spcBef>
                <a:spcPts val="600"/>
              </a:spcBef>
              <a:defRPr/>
            </a:pPr>
            <a:r>
              <a:rPr lang="en-GB" altLang="nl-BE" dirty="0" smtClean="0"/>
              <a:t>Paper trail</a:t>
            </a:r>
          </a:p>
          <a:p>
            <a:pPr lvl="1">
              <a:lnSpc>
                <a:spcPts val="3000"/>
              </a:lnSpc>
              <a:spcBef>
                <a:spcPts val="600"/>
              </a:spcBef>
              <a:defRPr/>
            </a:pPr>
            <a:r>
              <a:rPr lang="en-GB" altLang="nl-BE" dirty="0" smtClean="0"/>
              <a:t>Execution of mandate as a legal entity?</a:t>
            </a:r>
          </a:p>
          <a:p>
            <a:pPr lvl="1">
              <a:lnSpc>
                <a:spcPts val="3000"/>
              </a:lnSpc>
              <a:spcBef>
                <a:spcPts val="600"/>
              </a:spcBef>
              <a:defRPr/>
            </a:pPr>
            <a:r>
              <a:rPr lang="en-GB" altLang="nl-BE" dirty="0" smtClean="0"/>
              <a:t>Hold harmless clause</a:t>
            </a:r>
          </a:p>
          <a:p>
            <a:pPr lvl="1">
              <a:lnSpc>
                <a:spcPts val="3000"/>
              </a:lnSpc>
              <a:spcBef>
                <a:spcPts val="600"/>
              </a:spcBef>
              <a:defRPr/>
            </a:pPr>
            <a:r>
              <a:rPr lang="en-GB" altLang="nl-BE" dirty="0" smtClean="0"/>
              <a:t>Insurance</a:t>
            </a:r>
          </a:p>
          <a:p>
            <a:pPr lvl="1">
              <a:lnSpc>
                <a:spcPts val="3000"/>
              </a:lnSpc>
              <a:spcBef>
                <a:spcPts val="600"/>
              </a:spcBef>
              <a:defRPr/>
            </a:pPr>
            <a:r>
              <a:rPr lang="en-GB" altLang="nl-BE" dirty="0" smtClean="0"/>
              <a:t>Etc.</a:t>
            </a:r>
          </a:p>
        </p:txBody>
      </p:sp>
      <p:sp>
        <p:nvSpPr>
          <p:cNvPr id="4100" name="Slide Number Placeholder 3"/>
          <p:cNvSpPr>
            <a:spLocks noGrp="1"/>
          </p:cNvSpPr>
          <p:nvPr>
            <p:ph type="sldNum" sz="quarter" idx="4294967295"/>
          </p:nvPr>
        </p:nvSpPr>
        <p:spPr bwMode="auto">
          <a:xfrm>
            <a:off x="8257308" y="6435708"/>
            <a:ext cx="78737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ct val="20000"/>
              </a:spcBef>
              <a:buBlip>
                <a:blip r:embed="rId2"/>
              </a:buBlip>
              <a:defRPr sz="2800">
                <a:solidFill>
                  <a:srgbClr val="6E6E6E"/>
                </a:solidFill>
                <a:latin typeface="Verdana" pitchFamily="34" charset="0"/>
              </a:defRPr>
            </a:lvl1pPr>
            <a:lvl2pPr marL="742950" indent="-285750" eaLnBrk="0" hangingPunct="0">
              <a:spcBef>
                <a:spcPct val="20000"/>
              </a:spcBef>
              <a:buBlip>
                <a:blip r:embed="rId3"/>
              </a:buBlip>
              <a:defRPr sz="2400">
                <a:solidFill>
                  <a:srgbClr val="944794"/>
                </a:solidFill>
                <a:latin typeface="Verdana" pitchFamily="34" charset="0"/>
              </a:defRPr>
            </a:lvl2pPr>
            <a:lvl3pPr marL="1143000" indent="-228600" eaLnBrk="0" hangingPunct="0">
              <a:spcBef>
                <a:spcPct val="20000"/>
              </a:spcBef>
              <a:buBlip>
                <a:blip r:embed="rId3"/>
              </a:buBlip>
              <a:defRPr sz="2000">
                <a:solidFill>
                  <a:srgbClr val="6E6E6E"/>
                </a:solidFill>
                <a:latin typeface="Verdana" pitchFamily="34" charset="0"/>
              </a:defRPr>
            </a:lvl3pPr>
            <a:lvl4pPr marL="1600200" indent="-228600" eaLnBrk="0" hangingPunct="0">
              <a:spcBef>
                <a:spcPct val="20000"/>
              </a:spcBef>
              <a:buBlip>
                <a:blip r:embed="rId3"/>
              </a:buBlip>
              <a:defRPr>
                <a:solidFill>
                  <a:srgbClr val="944794"/>
                </a:solidFill>
                <a:latin typeface="Verdana" pitchFamily="34" charset="0"/>
              </a:defRPr>
            </a:lvl4pPr>
            <a:lvl5pPr marL="2057400" indent="-228600" eaLnBrk="0" hangingPunct="0">
              <a:spcBef>
                <a:spcPct val="20000"/>
              </a:spcBef>
              <a:buFont typeface="Arial" charset="0"/>
              <a:defRPr sz="1600">
                <a:solidFill>
                  <a:srgbClr val="6E6E6E"/>
                </a:solidFill>
                <a:latin typeface="Verdana" pitchFamily="34" charset="0"/>
              </a:defRPr>
            </a:lvl5pPr>
            <a:lvl6pPr marL="2514600" indent="-228600" eaLnBrk="0" fontAlgn="base" hangingPunct="0">
              <a:spcBef>
                <a:spcPct val="20000"/>
              </a:spcBef>
              <a:spcAft>
                <a:spcPct val="0"/>
              </a:spcAft>
              <a:buFont typeface="Arial" charset="0"/>
              <a:defRPr sz="1600">
                <a:solidFill>
                  <a:srgbClr val="6E6E6E"/>
                </a:solidFill>
                <a:latin typeface="Verdana" pitchFamily="34" charset="0"/>
              </a:defRPr>
            </a:lvl6pPr>
            <a:lvl7pPr marL="2971800" indent="-228600" eaLnBrk="0" fontAlgn="base" hangingPunct="0">
              <a:spcBef>
                <a:spcPct val="20000"/>
              </a:spcBef>
              <a:spcAft>
                <a:spcPct val="0"/>
              </a:spcAft>
              <a:buFont typeface="Arial" charset="0"/>
              <a:defRPr sz="1600">
                <a:solidFill>
                  <a:srgbClr val="6E6E6E"/>
                </a:solidFill>
                <a:latin typeface="Verdana" pitchFamily="34" charset="0"/>
              </a:defRPr>
            </a:lvl7pPr>
            <a:lvl8pPr marL="3429000" indent="-228600" eaLnBrk="0" fontAlgn="base" hangingPunct="0">
              <a:spcBef>
                <a:spcPct val="20000"/>
              </a:spcBef>
              <a:spcAft>
                <a:spcPct val="0"/>
              </a:spcAft>
              <a:buFont typeface="Arial" charset="0"/>
              <a:defRPr sz="1600">
                <a:solidFill>
                  <a:srgbClr val="6E6E6E"/>
                </a:solidFill>
                <a:latin typeface="Verdana" pitchFamily="34" charset="0"/>
              </a:defRPr>
            </a:lvl8pPr>
            <a:lvl9pPr marL="3886200" indent="-228600" eaLnBrk="0" fontAlgn="base" hangingPunct="0">
              <a:spcBef>
                <a:spcPct val="20000"/>
              </a:spcBef>
              <a:spcAft>
                <a:spcPct val="0"/>
              </a:spcAft>
              <a:buFont typeface="Arial" charset="0"/>
              <a:defRPr sz="1600">
                <a:solidFill>
                  <a:srgbClr val="6E6E6E"/>
                </a:solidFill>
                <a:latin typeface="Verdana" pitchFamily="34" charset="0"/>
              </a:defRPr>
            </a:lvl9pPr>
          </a:lstStyle>
          <a:p>
            <a:pPr algn="r" eaLnBrk="1" hangingPunct="1">
              <a:spcBef>
                <a:spcPct val="0"/>
              </a:spcBef>
              <a:buFontTx/>
              <a:buNone/>
            </a:pPr>
            <a:fld id="{822DB931-E914-40C3-BD06-E927B3CA8079}" type="slidenum">
              <a:rPr lang="en-GB" altLang="nl-BE" sz="900" smtClean="0">
                <a:solidFill>
                  <a:schemeClr val="bg1"/>
                </a:solidFill>
                <a:latin typeface="Arial" panose="020B0604020202020204" pitchFamily="34" charset="0"/>
                <a:cs typeface="Arial" panose="020B0604020202020204" pitchFamily="34" charset="0"/>
              </a:rPr>
              <a:pPr algn="r" eaLnBrk="1" hangingPunct="1">
                <a:spcBef>
                  <a:spcPct val="0"/>
                </a:spcBef>
                <a:buFontTx/>
                <a:buNone/>
              </a:pPr>
              <a:t>7</a:t>
            </a:fld>
            <a:endParaRPr lang="en-GB" altLang="nl-BE"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39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smtClean="0"/>
              <a:t>Current status</a:t>
            </a:r>
          </a:p>
          <a:p>
            <a:r>
              <a:rPr lang="en-GB" dirty="0" smtClean="0"/>
              <a:t>Underlying principles</a:t>
            </a:r>
          </a:p>
          <a:p>
            <a:pPr lvl="1"/>
            <a:r>
              <a:rPr lang="en-GB" dirty="0" smtClean="0"/>
              <a:t>Simplification</a:t>
            </a:r>
          </a:p>
          <a:p>
            <a:pPr lvl="1"/>
            <a:r>
              <a:rPr lang="en-GB" dirty="0" smtClean="0"/>
              <a:t>More flexibility</a:t>
            </a:r>
          </a:p>
          <a:p>
            <a:pPr lvl="1"/>
            <a:r>
              <a:rPr lang="en-GB" dirty="0" smtClean="0"/>
              <a:t>Adapting to European evolutions</a:t>
            </a:r>
          </a:p>
          <a:p>
            <a:pPr marL="342900" lvl="1" indent="-342900">
              <a:buFont typeface="Arial"/>
              <a:buChar char="•"/>
            </a:pPr>
            <a:r>
              <a:rPr lang="en-GB" dirty="0" smtClean="0"/>
              <a:t>Code contains books with common provisions for companies and associations (incorporation, publication, administration, nullity, liability, dissolution, …)</a:t>
            </a:r>
          </a:p>
          <a:p>
            <a:pPr marL="342900" lvl="1" indent="-342900">
              <a:buFont typeface="Arial"/>
              <a:buChar char="•"/>
            </a:pPr>
            <a:r>
              <a:rPr lang="en-GB" dirty="0" smtClean="0"/>
              <a:t>Specific book applicable to NPA’s, INPA’s and foundations</a:t>
            </a:r>
          </a:p>
          <a:p>
            <a:pPr marL="342900" lvl="1" indent="-342900">
              <a:buFont typeface="Arial"/>
              <a:buChar char="•"/>
            </a:pPr>
            <a:r>
              <a:rPr lang="en-GB" dirty="0" smtClean="0"/>
              <a:t>Publication expected in first half 2018</a:t>
            </a:r>
          </a:p>
          <a:p>
            <a:pPr marL="342900" lvl="1" indent="-342900">
              <a:buFont typeface="Arial"/>
              <a:buChar char="•"/>
            </a:pPr>
            <a:r>
              <a:rPr lang="en-GB" dirty="0" smtClean="0"/>
              <a:t>Important </a:t>
            </a:r>
            <a:r>
              <a:rPr lang="en-GB" b="1" dirty="0" smtClean="0"/>
              <a:t>disclaimer</a:t>
            </a:r>
            <a:r>
              <a:rPr lang="en-GB" dirty="0" smtClean="0"/>
              <a:t>: in theory everything can still change!</a:t>
            </a:r>
          </a:p>
          <a:p>
            <a:endParaRPr lang="en-GB" dirty="0"/>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8</a:t>
            </a:fld>
            <a:endParaRPr lang="en-GB" dirty="0"/>
          </a:p>
        </p:txBody>
      </p:sp>
      <p:sp>
        <p:nvSpPr>
          <p:cNvPr id="4" name="Titel 3"/>
          <p:cNvSpPr>
            <a:spLocks noGrp="1"/>
          </p:cNvSpPr>
          <p:nvPr>
            <p:ph type="title"/>
          </p:nvPr>
        </p:nvSpPr>
        <p:spPr>
          <a:xfrm>
            <a:off x="123721" y="286222"/>
            <a:ext cx="7368709" cy="830997"/>
          </a:xfrm>
        </p:spPr>
        <p:txBody>
          <a:bodyPr/>
          <a:lstStyle/>
          <a:p>
            <a:r>
              <a:rPr lang="en-GB" dirty="0" smtClean="0"/>
              <a:t>1. b) Future legislation: Unified Code on Companies and Associations (?)</a:t>
            </a:r>
            <a:endParaRPr lang="en-GB" dirty="0"/>
          </a:p>
        </p:txBody>
      </p:sp>
    </p:spTree>
    <p:extLst>
      <p:ext uri="{BB962C8B-B14F-4D97-AF65-F5344CB8AC3E}">
        <p14:creationId xmlns:p14="http://schemas.microsoft.com/office/powerpoint/2010/main" val="351092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algn="just"/>
            <a:r>
              <a:rPr lang="en-GB" dirty="0" smtClean="0"/>
              <a:t>Entry info force - transitional provisions (based on draft bill)</a:t>
            </a:r>
          </a:p>
          <a:p>
            <a:pPr lvl="1" algn="just"/>
            <a:r>
              <a:rPr lang="en-GB" dirty="0" smtClean="0"/>
              <a:t>1st day of 1st financial year that commences after the expiry of a period of 1 year after the publication of the Code: entry into force</a:t>
            </a:r>
          </a:p>
          <a:p>
            <a:pPr lvl="1" algn="just"/>
            <a:r>
              <a:rPr lang="en-GB" dirty="0" smtClean="0"/>
              <a:t>At the occasion of the 1st change of the </a:t>
            </a:r>
            <a:r>
              <a:rPr lang="en-GB" dirty="0" err="1" smtClean="0"/>
              <a:t>AoA</a:t>
            </a:r>
            <a:r>
              <a:rPr lang="en-GB" dirty="0" smtClean="0"/>
              <a:t> and ultimately 10 years after the entry into force: alignment of </a:t>
            </a:r>
            <a:r>
              <a:rPr lang="en-GB" dirty="0" err="1" smtClean="0"/>
              <a:t>AoA</a:t>
            </a:r>
            <a:r>
              <a:rPr lang="en-GB" dirty="0" smtClean="0"/>
              <a:t> with Code</a:t>
            </a:r>
          </a:p>
          <a:p>
            <a:pPr lvl="1" algn="just"/>
            <a:r>
              <a:rPr lang="en-GB" dirty="0" smtClean="0"/>
              <a:t>As of entry into force: imperative provisions (e.g. transformation of capital into unavailable reserves) become applicable</a:t>
            </a:r>
          </a:p>
          <a:p>
            <a:pPr lvl="1" algn="just"/>
            <a:r>
              <a:rPr lang="en-GB" dirty="0" smtClean="0"/>
              <a:t>As of 10th day after publication: certain legal forms (abolished by the new Code) can no longer be incorporated (e.g. trade association, company with a social purpose* (in current form))</a:t>
            </a:r>
          </a:p>
          <a:p>
            <a:pPr lvl="1" algn="just"/>
            <a:r>
              <a:rPr lang="en-GB" dirty="0" smtClean="0"/>
              <a:t>At the 10th anniversary of publication of the Code: automatic transformation of certain (abolished) legal forms into preserved legal forms (e.g. trade association transforms into NPA)</a:t>
            </a:r>
          </a:p>
          <a:p>
            <a:pPr marL="457200" lvl="1" indent="0" algn="just">
              <a:buNone/>
            </a:pPr>
            <a:endParaRPr lang="en-GB" dirty="0" smtClean="0"/>
          </a:p>
          <a:p>
            <a:pPr marL="457200" lvl="1" indent="0" algn="just">
              <a:buNone/>
            </a:pPr>
            <a:r>
              <a:rPr lang="en-GB" dirty="0" smtClean="0"/>
              <a:t>*“Company with social purpose” becomes a “social enterprise”</a:t>
            </a:r>
          </a:p>
        </p:txBody>
      </p:sp>
      <p:sp>
        <p:nvSpPr>
          <p:cNvPr id="3" name="Tijdelijke aanduiding voor dianummer 2"/>
          <p:cNvSpPr>
            <a:spLocks noGrp="1"/>
          </p:cNvSpPr>
          <p:nvPr>
            <p:ph type="sldNum" sz="quarter" idx="12"/>
          </p:nvPr>
        </p:nvSpPr>
        <p:spPr/>
        <p:txBody>
          <a:bodyPr/>
          <a:lstStyle/>
          <a:p>
            <a:fld id="{5B6A1C65-676E-B748-98CF-E4159F270AE5}" type="slidenum">
              <a:rPr lang="en-GB" smtClean="0"/>
              <a:pPr/>
              <a:t>9</a:t>
            </a:fld>
            <a:endParaRPr lang="en-GB" dirty="0"/>
          </a:p>
        </p:txBody>
      </p:sp>
      <p:sp>
        <p:nvSpPr>
          <p:cNvPr id="4" name="Titel 3"/>
          <p:cNvSpPr>
            <a:spLocks noGrp="1"/>
          </p:cNvSpPr>
          <p:nvPr>
            <p:ph type="title"/>
          </p:nvPr>
        </p:nvSpPr>
        <p:spPr>
          <a:xfrm>
            <a:off x="123721" y="286222"/>
            <a:ext cx="7368709" cy="830997"/>
          </a:xfrm>
        </p:spPr>
        <p:txBody>
          <a:bodyPr/>
          <a:lstStyle/>
          <a:p>
            <a:r>
              <a:rPr lang="en-GB" dirty="0" smtClean="0"/>
              <a:t>1. b) Future legislation: Unified Code on Companies and Associations (?)</a:t>
            </a:r>
            <a:endParaRPr lang="en-GB" dirty="0"/>
          </a:p>
        </p:txBody>
      </p:sp>
    </p:spTree>
    <p:extLst>
      <p:ext uri="{BB962C8B-B14F-4D97-AF65-F5344CB8AC3E}">
        <p14:creationId xmlns:p14="http://schemas.microsoft.com/office/powerpoint/2010/main" val="910481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1208</TotalTime>
  <Words>2204</Words>
  <Application>Microsoft Office PowerPoint</Application>
  <PresentationFormat>Diavoorstelling (4:3)</PresentationFormat>
  <Paragraphs>427</Paragraphs>
  <Slides>38</Slides>
  <Notes>19</Notes>
  <HiddenSlides>0</HiddenSlides>
  <MMClips>0</MMClips>
  <ScaleCrop>false</ScaleCrop>
  <HeadingPairs>
    <vt:vector size="4" baseType="variant">
      <vt:variant>
        <vt:lpstr>Thema</vt:lpstr>
      </vt:variant>
      <vt:variant>
        <vt:i4>1</vt:i4>
      </vt:variant>
      <vt:variant>
        <vt:lpstr>Diatitels</vt:lpstr>
      </vt:variant>
      <vt:variant>
        <vt:i4>38</vt:i4>
      </vt:variant>
    </vt:vector>
  </HeadingPairs>
  <TitlesOfParts>
    <vt:vector size="39" baseType="lpstr">
      <vt:lpstr>Office Theme</vt:lpstr>
      <vt:lpstr>Burning legal questions for international associations</vt:lpstr>
      <vt:lpstr>Topics</vt:lpstr>
      <vt:lpstr>1. a) Current legal framework: NPO-Law</vt:lpstr>
      <vt:lpstr>1. a) Current legal framework: careful with  commercial activities</vt:lpstr>
      <vt:lpstr>1. a) Current legal framework: directors’ liability</vt:lpstr>
      <vt:lpstr>1. a) Current legal framework: directors’ liability</vt:lpstr>
      <vt:lpstr>1. a) Current legal framework: directors’ liability</vt:lpstr>
      <vt:lpstr>1. b) Future legislation: Unified Code on Companies and Associations (?)</vt:lpstr>
      <vt:lpstr>1. b) Future legislation: Unified Code on Companies and Associations (?)</vt:lpstr>
      <vt:lpstr>1. b) Unified Code on Companies and Associations: Impact on (international) associations</vt:lpstr>
      <vt:lpstr>1. b) Unified Code on Companies and Associations: Impact on (international) associations</vt:lpstr>
      <vt:lpstr>1. b) Unified Code on Companies and Associations: Impact on (international) associations </vt:lpstr>
      <vt:lpstr>1. b) Unified Code on Companies and Associations: Impact on (international) associations</vt:lpstr>
      <vt:lpstr>1. c) New insolvency legislation, also applicable to not-for-profit entities</vt:lpstr>
      <vt:lpstr>1. c) New insolvency legislation, also applicable to not-for-profit entities</vt:lpstr>
      <vt:lpstr>1. c) New insolvency legislation, also applicable to not-for-profit entities</vt:lpstr>
      <vt:lpstr>2. Brexit and how to continue benefiting from EU funding  </vt:lpstr>
      <vt:lpstr>2. Brexit and how to continue benefiting from EU funding  </vt:lpstr>
      <vt:lpstr>2. Brexit and how to continue benefiting from EU funding  </vt:lpstr>
      <vt:lpstr>PowerPoint-presentatie</vt:lpstr>
      <vt:lpstr>3. GDPR – part of data protection legislation</vt:lpstr>
      <vt:lpstr>Personal data</vt:lpstr>
      <vt:lpstr>Processing</vt:lpstr>
      <vt:lpstr>Examples</vt:lpstr>
      <vt:lpstr>PowerPoint-presentatie</vt:lpstr>
      <vt:lpstr>Basic principles of data protection</vt:lpstr>
      <vt:lpstr>PowerPoint-presentatie</vt:lpstr>
      <vt:lpstr>Lawful ground (1/2)</vt:lpstr>
      <vt:lpstr>Lawful ground (2/2)</vt:lpstr>
      <vt:lpstr>Elevated protection </vt:lpstr>
      <vt:lpstr>Photo</vt:lpstr>
      <vt:lpstr>PowerPoint-presentatie</vt:lpstr>
      <vt:lpstr>Overview </vt:lpstr>
      <vt:lpstr>Awareness and audit</vt:lpstr>
      <vt:lpstr>Data protection team and DPO</vt:lpstr>
      <vt:lpstr>Data register</vt:lpstr>
      <vt:lpstr>Technical security and data breach notification</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 nelsen</dc:creator>
  <cp:lastModifiedBy>Sarah Verschaeve</cp:lastModifiedBy>
  <cp:revision>182</cp:revision>
  <cp:lastPrinted>2013-04-26T13:50:18Z</cp:lastPrinted>
  <dcterms:created xsi:type="dcterms:W3CDTF">2013-03-20T09:53:15Z</dcterms:created>
  <dcterms:modified xsi:type="dcterms:W3CDTF">2017-11-07T15:57:34Z</dcterms:modified>
</cp:coreProperties>
</file>